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5" r:id="rId2"/>
    <p:sldId id="286" r:id="rId3"/>
    <p:sldId id="287" r:id="rId4"/>
    <p:sldId id="288" r:id="rId5"/>
    <p:sldId id="289" r:id="rId6"/>
    <p:sldId id="290" r:id="rId7"/>
    <p:sldId id="291" r:id="rId8"/>
    <p:sldId id="294" r:id="rId9"/>
    <p:sldId id="293" r:id="rId10"/>
    <p:sldId id="292"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8" r:id="rId24"/>
    <p:sldId id="3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54DC0-2B11-4C46-BE5E-C29E8E6E3A18}" type="datetimeFigureOut">
              <a:rPr lang="en-IN" smtClean="0"/>
              <a:t>08-04-2022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9A837-85C9-443F-A8A4-4BC6D2E88C1E}" type="slidenum">
              <a:rPr lang="en-IN" smtClean="0"/>
              <a:t>‹#›</a:t>
            </a:fld>
            <a:endParaRPr lang="en-IN"/>
          </a:p>
        </p:txBody>
      </p:sp>
    </p:spTree>
    <p:extLst>
      <p:ext uri="{BB962C8B-B14F-4D97-AF65-F5344CB8AC3E}">
        <p14:creationId xmlns:p14="http://schemas.microsoft.com/office/powerpoint/2010/main" val="1689404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9982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953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184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947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100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90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968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24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69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851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898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860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40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508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07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754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587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64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652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338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89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394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232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86defef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86defef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690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0943-8894-4351-B5EF-90E043F44C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6AE9F4-F7D4-4A1C-A5FB-E3FC09DEEE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2115F5D-0118-45B0-9D9D-4C361FD15C3B}"/>
              </a:ext>
            </a:extLst>
          </p:cNvPr>
          <p:cNvSpPr>
            <a:spLocks noGrp="1"/>
          </p:cNvSpPr>
          <p:nvPr>
            <p:ph type="dt" sz="half" idx="10"/>
          </p:nvPr>
        </p:nvSpPr>
        <p:spPr/>
        <p:txBody>
          <a:bodyPr/>
          <a:lstStyle/>
          <a:p>
            <a:fld id="{F446BEFE-F283-4A94-83DE-C40FBFED3C36}" type="datetimeFigureOut">
              <a:rPr lang="en-IN" smtClean="0"/>
              <a:t>08-04-2022</a:t>
            </a:fld>
            <a:endParaRPr lang="en-IN"/>
          </a:p>
        </p:txBody>
      </p:sp>
      <p:sp>
        <p:nvSpPr>
          <p:cNvPr id="5" name="Footer Placeholder 4">
            <a:extLst>
              <a:ext uri="{FF2B5EF4-FFF2-40B4-BE49-F238E27FC236}">
                <a16:creationId xmlns:a16="http://schemas.microsoft.com/office/drawing/2014/main" id="{79BDCAAE-9EED-452F-98B0-2C7FA05825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1192D6-AE2E-47A8-9BB2-78867B35F5BF}"/>
              </a:ext>
            </a:extLst>
          </p:cNvPr>
          <p:cNvSpPr>
            <a:spLocks noGrp="1"/>
          </p:cNvSpPr>
          <p:nvPr>
            <p:ph type="sldNum" sz="quarter" idx="12"/>
          </p:nvPr>
        </p:nvSpPr>
        <p:spPr/>
        <p:txBody>
          <a:bodyPr/>
          <a:lstStyle/>
          <a:p>
            <a:fld id="{121704E5-6A3A-41E5-A5AB-49C0050E1E5F}" type="slidenum">
              <a:rPr lang="en-IN" smtClean="0"/>
              <a:t>‹#›</a:t>
            </a:fld>
            <a:endParaRPr lang="en-IN"/>
          </a:p>
        </p:txBody>
      </p:sp>
    </p:spTree>
    <p:extLst>
      <p:ext uri="{BB962C8B-B14F-4D97-AF65-F5344CB8AC3E}">
        <p14:creationId xmlns:p14="http://schemas.microsoft.com/office/powerpoint/2010/main" val="1096607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ACB7E-7411-455A-A8E6-23641352CB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8B56D7-2B9E-45C1-9B19-177608284B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383ECD-2A56-495F-B3D7-70727BB57FD6}"/>
              </a:ext>
            </a:extLst>
          </p:cNvPr>
          <p:cNvSpPr>
            <a:spLocks noGrp="1"/>
          </p:cNvSpPr>
          <p:nvPr>
            <p:ph type="dt" sz="half" idx="10"/>
          </p:nvPr>
        </p:nvSpPr>
        <p:spPr/>
        <p:txBody>
          <a:bodyPr/>
          <a:lstStyle/>
          <a:p>
            <a:fld id="{F446BEFE-F283-4A94-83DE-C40FBFED3C36}" type="datetimeFigureOut">
              <a:rPr lang="en-IN" smtClean="0"/>
              <a:t>08-04-2022</a:t>
            </a:fld>
            <a:endParaRPr lang="en-IN"/>
          </a:p>
        </p:txBody>
      </p:sp>
      <p:sp>
        <p:nvSpPr>
          <p:cNvPr id="5" name="Footer Placeholder 4">
            <a:extLst>
              <a:ext uri="{FF2B5EF4-FFF2-40B4-BE49-F238E27FC236}">
                <a16:creationId xmlns:a16="http://schemas.microsoft.com/office/drawing/2014/main" id="{B6724D67-A297-4A3F-A12E-098BBCF709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FB06B6-789E-4679-B314-FBF7446C2021}"/>
              </a:ext>
            </a:extLst>
          </p:cNvPr>
          <p:cNvSpPr>
            <a:spLocks noGrp="1"/>
          </p:cNvSpPr>
          <p:nvPr>
            <p:ph type="sldNum" sz="quarter" idx="12"/>
          </p:nvPr>
        </p:nvSpPr>
        <p:spPr/>
        <p:txBody>
          <a:bodyPr/>
          <a:lstStyle/>
          <a:p>
            <a:fld id="{121704E5-6A3A-41E5-A5AB-49C0050E1E5F}" type="slidenum">
              <a:rPr lang="en-IN" smtClean="0"/>
              <a:t>‹#›</a:t>
            </a:fld>
            <a:endParaRPr lang="en-IN"/>
          </a:p>
        </p:txBody>
      </p:sp>
    </p:spTree>
    <p:extLst>
      <p:ext uri="{BB962C8B-B14F-4D97-AF65-F5344CB8AC3E}">
        <p14:creationId xmlns:p14="http://schemas.microsoft.com/office/powerpoint/2010/main" val="4196667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EA7373-1F99-47C1-B929-682850206C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33FA2A-00EA-4526-9422-07B3EAF257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EEBD1F-4620-4975-ACDB-FD1BFABEFB7B}"/>
              </a:ext>
            </a:extLst>
          </p:cNvPr>
          <p:cNvSpPr>
            <a:spLocks noGrp="1"/>
          </p:cNvSpPr>
          <p:nvPr>
            <p:ph type="dt" sz="half" idx="10"/>
          </p:nvPr>
        </p:nvSpPr>
        <p:spPr/>
        <p:txBody>
          <a:bodyPr/>
          <a:lstStyle/>
          <a:p>
            <a:fld id="{F446BEFE-F283-4A94-83DE-C40FBFED3C36}" type="datetimeFigureOut">
              <a:rPr lang="en-IN" smtClean="0"/>
              <a:t>08-04-2022</a:t>
            </a:fld>
            <a:endParaRPr lang="en-IN"/>
          </a:p>
        </p:txBody>
      </p:sp>
      <p:sp>
        <p:nvSpPr>
          <p:cNvPr id="5" name="Footer Placeholder 4">
            <a:extLst>
              <a:ext uri="{FF2B5EF4-FFF2-40B4-BE49-F238E27FC236}">
                <a16:creationId xmlns:a16="http://schemas.microsoft.com/office/drawing/2014/main" id="{872358B3-1901-437F-8AD9-BAC577613B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766BBB-52AF-4068-ABB4-FAAC8F432B35}"/>
              </a:ext>
            </a:extLst>
          </p:cNvPr>
          <p:cNvSpPr>
            <a:spLocks noGrp="1"/>
          </p:cNvSpPr>
          <p:nvPr>
            <p:ph type="sldNum" sz="quarter" idx="12"/>
          </p:nvPr>
        </p:nvSpPr>
        <p:spPr/>
        <p:txBody>
          <a:bodyPr/>
          <a:lstStyle/>
          <a:p>
            <a:fld id="{121704E5-6A3A-41E5-A5AB-49C0050E1E5F}" type="slidenum">
              <a:rPr lang="en-IN" smtClean="0"/>
              <a:t>‹#›</a:t>
            </a:fld>
            <a:endParaRPr lang="en-IN"/>
          </a:p>
        </p:txBody>
      </p:sp>
    </p:spTree>
    <p:extLst>
      <p:ext uri="{BB962C8B-B14F-4D97-AF65-F5344CB8AC3E}">
        <p14:creationId xmlns:p14="http://schemas.microsoft.com/office/powerpoint/2010/main" val="874182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8" name="Google Shape;88;p4"/>
          <p:cNvSpPr txBox="1">
            <a:spLocks noGrp="1"/>
          </p:cNvSpPr>
          <p:nvPr>
            <p:ph type="title"/>
          </p:nvPr>
        </p:nvSpPr>
        <p:spPr>
          <a:xfrm>
            <a:off x="1738400" y="798100"/>
            <a:ext cx="9374000" cy="1332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738400" y="2653400"/>
            <a:ext cx="9374000" cy="3388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7517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C347-E5FD-4878-AA69-018671D3B8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2C80B3-03BB-4A19-96FA-3A4B692044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28C2D2-F707-49C7-A0F5-EE6132B87BB1}"/>
              </a:ext>
            </a:extLst>
          </p:cNvPr>
          <p:cNvSpPr>
            <a:spLocks noGrp="1"/>
          </p:cNvSpPr>
          <p:nvPr>
            <p:ph type="dt" sz="half" idx="10"/>
          </p:nvPr>
        </p:nvSpPr>
        <p:spPr/>
        <p:txBody>
          <a:bodyPr/>
          <a:lstStyle/>
          <a:p>
            <a:fld id="{F446BEFE-F283-4A94-83DE-C40FBFED3C36}" type="datetimeFigureOut">
              <a:rPr lang="en-IN" smtClean="0"/>
              <a:t>08-04-2022</a:t>
            </a:fld>
            <a:endParaRPr lang="en-IN"/>
          </a:p>
        </p:txBody>
      </p:sp>
      <p:sp>
        <p:nvSpPr>
          <p:cNvPr id="5" name="Footer Placeholder 4">
            <a:extLst>
              <a:ext uri="{FF2B5EF4-FFF2-40B4-BE49-F238E27FC236}">
                <a16:creationId xmlns:a16="http://schemas.microsoft.com/office/drawing/2014/main" id="{EC231509-4FF3-4B99-AB7A-69911FDCFC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C3EBC9-33DB-47FA-B5F7-4AAF1E670D5D}"/>
              </a:ext>
            </a:extLst>
          </p:cNvPr>
          <p:cNvSpPr>
            <a:spLocks noGrp="1"/>
          </p:cNvSpPr>
          <p:nvPr>
            <p:ph type="sldNum" sz="quarter" idx="12"/>
          </p:nvPr>
        </p:nvSpPr>
        <p:spPr/>
        <p:txBody>
          <a:bodyPr/>
          <a:lstStyle/>
          <a:p>
            <a:fld id="{121704E5-6A3A-41E5-A5AB-49C0050E1E5F}" type="slidenum">
              <a:rPr lang="en-IN" smtClean="0"/>
              <a:t>‹#›</a:t>
            </a:fld>
            <a:endParaRPr lang="en-IN"/>
          </a:p>
        </p:txBody>
      </p:sp>
    </p:spTree>
    <p:extLst>
      <p:ext uri="{BB962C8B-B14F-4D97-AF65-F5344CB8AC3E}">
        <p14:creationId xmlns:p14="http://schemas.microsoft.com/office/powerpoint/2010/main" val="2371785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6DD7-C40D-474B-AF91-855E264527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E2A4F9-4E51-444F-9813-C4CD9D425A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875D60-876F-487B-A01E-C5064D85A885}"/>
              </a:ext>
            </a:extLst>
          </p:cNvPr>
          <p:cNvSpPr>
            <a:spLocks noGrp="1"/>
          </p:cNvSpPr>
          <p:nvPr>
            <p:ph type="dt" sz="half" idx="10"/>
          </p:nvPr>
        </p:nvSpPr>
        <p:spPr/>
        <p:txBody>
          <a:bodyPr/>
          <a:lstStyle/>
          <a:p>
            <a:fld id="{F446BEFE-F283-4A94-83DE-C40FBFED3C36}" type="datetimeFigureOut">
              <a:rPr lang="en-IN" smtClean="0"/>
              <a:t>08-04-2022</a:t>
            </a:fld>
            <a:endParaRPr lang="en-IN"/>
          </a:p>
        </p:txBody>
      </p:sp>
      <p:sp>
        <p:nvSpPr>
          <p:cNvPr id="5" name="Footer Placeholder 4">
            <a:extLst>
              <a:ext uri="{FF2B5EF4-FFF2-40B4-BE49-F238E27FC236}">
                <a16:creationId xmlns:a16="http://schemas.microsoft.com/office/drawing/2014/main" id="{412426AD-BDAF-4F3D-9D58-10DEBEE49A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3542E7-1790-4553-9034-6651D461CA2E}"/>
              </a:ext>
            </a:extLst>
          </p:cNvPr>
          <p:cNvSpPr>
            <a:spLocks noGrp="1"/>
          </p:cNvSpPr>
          <p:nvPr>
            <p:ph type="sldNum" sz="quarter" idx="12"/>
          </p:nvPr>
        </p:nvSpPr>
        <p:spPr/>
        <p:txBody>
          <a:bodyPr/>
          <a:lstStyle/>
          <a:p>
            <a:fld id="{121704E5-6A3A-41E5-A5AB-49C0050E1E5F}" type="slidenum">
              <a:rPr lang="en-IN" smtClean="0"/>
              <a:t>‹#›</a:t>
            </a:fld>
            <a:endParaRPr lang="en-IN"/>
          </a:p>
        </p:txBody>
      </p:sp>
    </p:spTree>
    <p:extLst>
      <p:ext uri="{BB962C8B-B14F-4D97-AF65-F5344CB8AC3E}">
        <p14:creationId xmlns:p14="http://schemas.microsoft.com/office/powerpoint/2010/main" val="411846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51C7-4DA8-47C6-96B9-2BF244DE8E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ADD724-B072-48A6-8043-FBED6C1D73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B88B11-A327-4CA3-A98E-70766B83B2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26AE8E-99AD-41F0-96BB-5A724E198DB0}"/>
              </a:ext>
            </a:extLst>
          </p:cNvPr>
          <p:cNvSpPr>
            <a:spLocks noGrp="1"/>
          </p:cNvSpPr>
          <p:nvPr>
            <p:ph type="dt" sz="half" idx="10"/>
          </p:nvPr>
        </p:nvSpPr>
        <p:spPr/>
        <p:txBody>
          <a:bodyPr/>
          <a:lstStyle/>
          <a:p>
            <a:fld id="{F446BEFE-F283-4A94-83DE-C40FBFED3C36}" type="datetimeFigureOut">
              <a:rPr lang="en-IN" smtClean="0"/>
              <a:t>08-04-2022</a:t>
            </a:fld>
            <a:endParaRPr lang="en-IN"/>
          </a:p>
        </p:txBody>
      </p:sp>
      <p:sp>
        <p:nvSpPr>
          <p:cNvPr id="6" name="Footer Placeholder 5">
            <a:extLst>
              <a:ext uri="{FF2B5EF4-FFF2-40B4-BE49-F238E27FC236}">
                <a16:creationId xmlns:a16="http://schemas.microsoft.com/office/drawing/2014/main" id="{A7D34F18-2776-48F6-B59B-243811845D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996D82-4CF1-4885-A720-B2DE77EEDA02}"/>
              </a:ext>
            </a:extLst>
          </p:cNvPr>
          <p:cNvSpPr>
            <a:spLocks noGrp="1"/>
          </p:cNvSpPr>
          <p:nvPr>
            <p:ph type="sldNum" sz="quarter" idx="12"/>
          </p:nvPr>
        </p:nvSpPr>
        <p:spPr/>
        <p:txBody>
          <a:bodyPr/>
          <a:lstStyle/>
          <a:p>
            <a:fld id="{121704E5-6A3A-41E5-A5AB-49C0050E1E5F}" type="slidenum">
              <a:rPr lang="en-IN" smtClean="0"/>
              <a:t>‹#›</a:t>
            </a:fld>
            <a:endParaRPr lang="en-IN"/>
          </a:p>
        </p:txBody>
      </p:sp>
    </p:spTree>
    <p:extLst>
      <p:ext uri="{BB962C8B-B14F-4D97-AF65-F5344CB8AC3E}">
        <p14:creationId xmlns:p14="http://schemas.microsoft.com/office/powerpoint/2010/main" val="2206073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72FA-6D3A-46EF-8657-7C89A3F349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980D74-6ABB-4F5A-B7B2-A963A15255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1D239C-A7B2-47C8-9558-E0C5C9A014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CB5CED9-8055-4FAE-B454-5D392AC1FC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A8608B-0070-4A98-9914-DAD4BDD77C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887C5D-47A3-4770-9654-67F9BD6A29DD}"/>
              </a:ext>
            </a:extLst>
          </p:cNvPr>
          <p:cNvSpPr>
            <a:spLocks noGrp="1"/>
          </p:cNvSpPr>
          <p:nvPr>
            <p:ph type="dt" sz="half" idx="10"/>
          </p:nvPr>
        </p:nvSpPr>
        <p:spPr/>
        <p:txBody>
          <a:bodyPr/>
          <a:lstStyle/>
          <a:p>
            <a:fld id="{F446BEFE-F283-4A94-83DE-C40FBFED3C36}" type="datetimeFigureOut">
              <a:rPr lang="en-IN" smtClean="0"/>
              <a:t>08-04-2022</a:t>
            </a:fld>
            <a:endParaRPr lang="en-IN"/>
          </a:p>
        </p:txBody>
      </p:sp>
      <p:sp>
        <p:nvSpPr>
          <p:cNvPr id="8" name="Footer Placeholder 7">
            <a:extLst>
              <a:ext uri="{FF2B5EF4-FFF2-40B4-BE49-F238E27FC236}">
                <a16:creationId xmlns:a16="http://schemas.microsoft.com/office/drawing/2014/main" id="{20276E11-75E0-453B-B0C6-2A593FEF446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D1E8126-E4D6-439C-B395-680213584F09}"/>
              </a:ext>
            </a:extLst>
          </p:cNvPr>
          <p:cNvSpPr>
            <a:spLocks noGrp="1"/>
          </p:cNvSpPr>
          <p:nvPr>
            <p:ph type="sldNum" sz="quarter" idx="12"/>
          </p:nvPr>
        </p:nvSpPr>
        <p:spPr/>
        <p:txBody>
          <a:bodyPr/>
          <a:lstStyle/>
          <a:p>
            <a:fld id="{121704E5-6A3A-41E5-A5AB-49C0050E1E5F}" type="slidenum">
              <a:rPr lang="en-IN" smtClean="0"/>
              <a:t>‹#›</a:t>
            </a:fld>
            <a:endParaRPr lang="en-IN"/>
          </a:p>
        </p:txBody>
      </p:sp>
    </p:spTree>
    <p:extLst>
      <p:ext uri="{BB962C8B-B14F-4D97-AF65-F5344CB8AC3E}">
        <p14:creationId xmlns:p14="http://schemas.microsoft.com/office/powerpoint/2010/main" val="3407942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4E78-D6B9-4483-AA5B-CB7D7F01B2F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BC7B2E3-68C3-460E-A3C5-3B6B14374987}"/>
              </a:ext>
            </a:extLst>
          </p:cNvPr>
          <p:cNvSpPr>
            <a:spLocks noGrp="1"/>
          </p:cNvSpPr>
          <p:nvPr>
            <p:ph type="dt" sz="half" idx="10"/>
          </p:nvPr>
        </p:nvSpPr>
        <p:spPr/>
        <p:txBody>
          <a:bodyPr/>
          <a:lstStyle/>
          <a:p>
            <a:fld id="{F446BEFE-F283-4A94-83DE-C40FBFED3C36}" type="datetimeFigureOut">
              <a:rPr lang="en-IN" smtClean="0"/>
              <a:t>08-04-2022</a:t>
            </a:fld>
            <a:endParaRPr lang="en-IN"/>
          </a:p>
        </p:txBody>
      </p:sp>
      <p:sp>
        <p:nvSpPr>
          <p:cNvPr id="4" name="Footer Placeholder 3">
            <a:extLst>
              <a:ext uri="{FF2B5EF4-FFF2-40B4-BE49-F238E27FC236}">
                <a16:creationId xmlns:a16="http://schemas.microsoft.com/office/drawing/2014/main" id="{8D7429D8-3E7B-4573-8258-60DD91C6AD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E0E52B4-6B2B-4711-B9A9-B24F2A212DD6}"/>
              </a:ext>
            </a:extLst>
          </p:cNvPr>
          <p:cNvSpPr>
            <a:spLocks noGrp="1"/>
          </p:cNvSpPr>
          <p:nvPr>
            <p:ph type="sldNum" sz="quarter" idx="12"/>
          </p:nvPr>
        </p:nvSpPr>
        <p:spPr/>
        <p:txBody>
          <a:bodyPr/>
          <a:lstStyle/>
          <a:p>
            <a:fld id="{121704E5-6A3A-41E5-A5AB-49C0050E1E5F}" type="slidenum">
              <a:rPr lang="en-IN" smtClean="0"/>
              <a:t>‹#›</a:t>
            </a:fld>
            <a:endParaRPr lang="en-IN"/>
          </a:p>
        </p:txBody>
      </p:sp>
    </p:spTree>
    <p:extLst>
      <p:ext uri="{BB962C8B-B14F-4D97-AF65-F5344CB8AC3E}">
        <p14:creationId xmlns:p14="http://schemas.microsoft.com/office/powerpoint/2010/main" val="91102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7CEE57-C262-4295-8150-13FD4E0AAE02}"/>
              </a:ext>
            </a:extLst>
          </p:cNvPr>
          <p:cNvSpPr>
            <a:spLocks noGrp="1"/>
          </p:cNvSpPr>
          <p:nvPr>
            <p:ph type="dt" sz="half" idx="10"/>
          </p:nvPr>
        </p:nvSpPr>
        <p:spPr/>
        <p:txBody>
          <a:bodyPr/>
          <a:lstStyle/>
          <a:p>
            <a:fld id="{F446BEFE-F283-4A94-83DE-C40FBFED3C36}" type="datetimeFigureOut">
              <a:rPr lang="en-IN" smtClean="0"/>
              <a:t>08-04-2022</a:t>
            </a:fld>
            <a:endParaRPr lang="en-IN"/>
          </a:p>
        </p:txBody>
      </p:sp>
      <p:sp>
        <p:nvSpPr>
          <p:cNvPr id="3" name="Footer Placeholder 2">
            <a:extLst>
              <a:ext uri="{FF2B5EF4-FFF2-40B4-BE49-F238E27FC236}">
                <a16:creationId xmlns:a16="http://schemas.microsoft.com/office/drawing/2014/main" id="{84EA6044-A41E-455F-8574-876BDA4B5D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C409411-B4F3-4546-9F41-694DB33DF1BA}"/>
              </a:ext>
            </a:extLst>
          </p:cNvPr>
          <p:cNvSpPr>
            <a:spLocks noGrp="1"/>
          </p:cNvSpPr>
          <p:nvPr>
            <p:ph type="sldNum" sz="quarter" idx="12"/>
          </p:nvPr>
        </p:nvSpPr>
        <p:spPr/>
        <p:txBody>
          <a:bodyPr/>
          <a:lstStyle/>
          <a:p>
            <a:fld id="{121704E5-6A3A-41E5-A5AB-49C0050E1E5F}" type="slidenum">
              <a:rPr lang="en-IN" smtClean="0"/>
              <a:t>‹#›</a:t>
            </a:fld>
            <a:endParaRPr lang="en-IN"/>
          </a:p>
        </p:txBody>
      </p:sp>
    </p:spTree>
    <p:extLst>
      <p:ext uri="{BB962C8B-B14F-4D97-AF65-F5344CB8AC3E}">
        <p14:creationId xmlns:p14="http://schemas.microsoft.com/office/powerpoint/2010/main" val="2442665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3C7F8-4E1D-4D2C-B035-42CD2B65E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8DBE46E-E166-4E7F-98B8-7CED470D25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F1CAA7-7AED-4892-8772-C1DF5E6DBE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9C66E-5E9B-4AC3-9420-5A89A8FC80B9}"/>
              </a:ext>
            </a:extLst>
          </p:cNvPr>
          <p:cNvSpPr>
            <a:spLocks noGrp="1"/>
          </p:cNvSpPr>
          <p:nvPr>
            <p:ph type="dt" sz="half" idx="10"/>
          </p:nvPr>
        </p:nvSpPr>
        <p:spPr/>
        <p:txBody>
          <a:bodyPr/>
          <a:lstStyle/>
          <a:p>
            <a:fld id="{F446BEFE-F283-4A94-83DE-C40FBFED3C36}" type="datetimeFigureOut">
              <a:rPr lang="en-IN" smtClean="0"/>
              <a:t>08-04-2022</a:t>
            </a:fld>
            <a:endParaRPr lang="en-IN"/>
          </a:p>
        </p:txBody>
      </p:sp>
      <p:sp>
        <p:nvSpPr>
          <p:cNvPr id="6" name="Footer Placeholder 5">
            <a:extLst>
              <a:ext uri="{FF2B5EF4-FFF2-40B4-BE49-F238E27FC236}">
                <a16:creationId xmlns:a16="http://schemas.microsoft.com/office/drawing/2014/main" id="{96FEC04E-2F1F-4508-8094-E79D40E8B1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907123-9182-4805-8B7E-ABB84C928800}"/>
              </a:ext>
            </a:extLst>
          </p:cNvPr>
          <p:cNvSpPr>
            <a:spLocks noGrp="1"/>
          </p:cNvSpPr>
          <p:nvPr>
            <p:ph type="sldNum" sz="quarter" idx="12"/>
          </p:nvPr>
        </p:nvSpPr>
        <p:spPr/>
        <p:txBody>
          <a:bodyPr/>
          <a:lstStyle/>
          <a:p>
            <a:fld id="{121704E5-6A3A-41E5-A5AB-49C0050E1E5F}" type="slidenum">
              <a:rPr lang="en-IN" smtClean="0"/>
              <a:t>‹#›</a:t>
            </a:fld>
            <a:endParaRPr lang="en-IN"/>
          </a:p>
        </p:txBody>
      </p:sp>
    </p:spTree>
    <p:extLst>
      <p:ext uri="{BB962C8B-B14F-4D97-AF65-F5344CB8AC3E}">
        <p14:creationId xmlns:p14="http://schemas.microsoft.com/office/powerpoint/2010/main" val="3607036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4612-9D67-4931-ADCA-C67CE6B03B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32CF65-DFF1-4112-9C9E-7A79A0C96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8F59171-571C-4B16-BBE1-63DF5A1387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2CD809-0CC1-4C24-BAFF-769CE84C4B05}"/>
              </a:ext>
            </a:extLst>
          </p:cNvPr>
          <p:cNvSpPr>
            <a:spLocks noGrp="1"/>
          </p:cNvSpPr>
          <p:nvPr>
            <p:ph type="dt" sz="half" idx="10"/>
          </p:nvPr>
        </p:nvSpPr>
        <p:spPr/>
        <p:txBody>
          <a:bodyPr/>
          <a:lstStyle/>
          <a:p>
            <a:fld id="{F446BEFE-F283-4A94-83DE-C40FBFED3C36}" type="datetimeFigureOut">
              <a:rPr lang="en-IN" smtClean="0"/>
              <a:t>08-04-2022</a:t>
            </a:fld>
            <a:endParaRPr lang="en-IN"/>
          </a:p>
        </p:txBody>
      </p:sp>
      <p:sp>
        <p:nvSpPr>
          <p:cNvPr id="6" name="Footer Placeholder 5">
            <a:extLst>
              <a:ext uri="{FF2B5EF4-FFF2-40B4-BE49-F238E27FC236}">
                <a16:creationId xmlns:a16="http://schemas.microsoft.com/office/drawing/2014/main" id="{E47ACABE-6599-4554-B428-791F7869F5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CE6ADB-3689-4176-8BD0-207FC3A40CB1}"/>
              </a:ext>
            </a:extLst>
          </p:cNvPr>
          <p:cNvSpPr>
            <a:spLocks noGrp="1"/>
          </p:cNvSpPr>
          <p:nvPr>
            <p:ph type="sldNum" sz="quarter" idx="12"/>
          </p:nvPr>
        </p:nvSpPr>
        <p:spPr/>
        <p:txBody>
          <a:bodyPr/>
          <a:lstStyle/>
          <a:p>
            <a:fld id="{121704E5-6A3A-41E5-A5AB-49C0050E1E5F}" type="slidenum">
              <a:rPr lang="en-IN" smtClean="0"/>
              <a:t>‹#›</a:t>
            </a:fld>
            <a:endParaRPr lang="en-IN"/>
          </a:p>
        </p:txBody>
      </p:sp>
    </p:spTree>
    <p:extLst>
      <p:ext uri="{BB962C8B-B14F-4D97-AF65-F5344CB8AC3E}">
        <p14:creationId xmlns:p14="http://schemas.microsoft.com/office/powerpoint/2010/main" val="103849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5C642E-4230-4FB3-9106-F3914C6B5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405718-A336-4F1C-A1F9-578220F9B0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831087-0307-469A-B26C-F8E97094C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6BEFE-F283-4A94-83DE-C40FBFED3C36}" type="datetimeFigureOut">
              <a:rPr lang="en-IN" smtClean="0"/>
              <a:t>08-04-2022</a:t>
            </a:fld>
            <a:endParaRPr lang="en-IN"/>
          </a:p>
        </p:txBody>
      </p:sp>
      <p:sp>
        <p:nvSpPr>
          <p:cNvPr id="5" name="Footer Placeholder 4">
            <a:extLst>
              <a:ext uri="{FF2B5EF4-FFF2-40B4-BE49-F238E27FC236}">
                <a16:creationId xmlns:a16="http://schemas.microsoft.com/office/drawing/2014/main" id="{D5542787-6DD5-45EE-8C52-0400F8232C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C63AADF-335C-498C-B8A3-28D9F6B023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704E5-6A3A-41E5-A5AB-49C0050E1E5F}" type="slidenum">
              <a:rPr lang="en-IN" smtClean="0"/>
              <a:t>‹#›</a:t>
            </a:fld>
            <a:endParaRPr lang="en-IN"/>
          </a:p>
        </p:txBody>
      </p:sp>
    </p:spTree>
    <p:extLst>
      <p:ext uri="{BB962C8B-B14F-4D97-AF65-F5344CB8AC3E}">
        <p14:creationId xmlns:p14="http://schemas.microsoft.com/office/powerpoint/2010/main" val="278722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5" name="Text Placeholder 4">
            <a:extLst>
              <a:ext uri="{FF2B5EF4-FFF2-40B4-BE49-F238E27FC236}">
                <a16:creationId xmlns:a16="http://schemas.microsoft.com/office/drawing/2014/main" id="{FBE94652-9CCF-4D83-9143-462EDB8F8DE0}"/>
              </a:ext>
            </a:extLst>
          </p:cNvPr>
          <p:cNvSpPr>
            <a:spLocks noGrp="1"/>
          </p:cNvSpPr>
          <p:nvPr>
            <p:ph type="body" idx="1"/>
          </p:nvPr>
        </p:nvSpPr>
        <p:spPr>
          <a:xfrm>
            <a:off x="272716" y="942344"/>
            <a:ext cx="11758863" cy="4973312"/>
          </a:xfrm>
        </p:spPr>
        <p:txBody>
          <a:bodyPr/>
          <a:lstStyle/>
          <a:p>
            <a:pPr marL="194728" indent="0" algn="ctr">
              <a:buNone/>
            </a:pPr>
            <a:r>
              <a:rPr lang="en-IN" sz="1867" b="1" spc="-13" dirty="0">
                <a:latin typeface="Times New Roman"/>
                <a:cs typeface="Times New Roman"/>
              </a:rPr>
              <a:t>SCHOOL OF </a:t>
            </a:r>
            <a:r>
              <a:rPr lang="en-IN" sz="1867" b="1" spc="-400" dirty="0">
                <a:latin typeface="Times New Roman"/>
                <a:cs typeface="Times New Roman"/>
              </a:rPr>
              <a:t> </a:t>
            </a:r>
            <a:r>
              <a:rPr lang="en-IN" sz="1867" b="1" spc="-7" dirty="0">
                <a:latin typeface="Times New Roman"/>
                <a:cs typeface="Times New Roman"/>
              </a:rPr>
              <a:t>COMPUTING</a:t>
            </a:r>
          </a:p>
          <a:p>
            <a:pPr marL="0" indent="0" algn="ctr">
              <a:spcBef>
                <a:spcPts val="127"/>
              </a:spcBef>
              <a:buNone/>
            </a:pPr>
            <a:r>
              <a:rPr lang="en-US" sz="1867" b="1" spc="-60" dirty="0">
                <a:latin typeface="Times New Roman"/>
                <a:cs typeface="Times New Roman"/>
              </a:rPr>
              <a:t>DEPARTMENT </a:t>
            </a:r>
            <a:r>
              <a:rPr lang="en-US" sz="1867" b="1" spc="-20" dirty="0">
                <a:latin typeface="Times New Roman"/>
                <a:cs typeface="Times New Roman"/>
              </a:rPr>
              <a:t>OF </a:t>
            </a:r>
            <a:r>
              <a:rPr lang="en-US" sz="1867" b="1" spc="-7" dirty="0">
                <a:latin typeface="Times New Roman"/>
                <a:cs typeface="Times New Roman"/>
              </a:rPr>
              <a:t>NETWORKING AND COMMUNICATION</a:t>
            </a:r>
            <a:endParaRPr lang="en-US" sz="1867" dirty="0">
              <a:latin typeface="Times New Roman"/>
              <a:cs typeface="Times New Roman"/>
            </a:endParaRPr>
          </a:p>
          <a:p>
            <a:pPr marL="3240959" marR="3540671" indent="0" algn="ctr">
              <a:lnSpc>
                <a:spcPct val="131400"/>
              </a:lnSpc>
              <a:buNone/>
            </a:pPr>
            <a:endParaRPr lang="en-US" sz="2667" dirty="0">
              <a:latin typeface="Times New Roman"/>
              <a:cs typeface="Times New Roman"/>
            </a:endParaRPr>
          </a:p>
          <a:p>
            <a:pPr marL="3240959" marR="3540671" indent="0" algn="ctr">
              <a:lnSpc>
                <a:spcPct val="131400"/>
              </a:lnSpc>
              <a:buNone/>
            </a:pPr>
            <a:r>
              <a:rPr lang="en-US" sz="1867" b="1" spc="-27" dirty="0">
                <a:latin typeface="Times New Roman"/>
                <a:cs typeface="Times New Roman"/>
              </a:rPr>
              <a:t>18CSC305J	- ARTIFICIAL INTELLIGENCE</a:t>
            </a:r>
          </a:p>
          <a:p>
            <a:pPr marL="3240959" marR="3540671" indent="0" algn="ctr">
              <a:lnSpc>
                <a:spcPct val="131400"/>
              </a:lnSpc>
              <a:buNone/>
            </a:pPr>
            <a:r>
              <a:rPr lang="en-US" sz="1867" b="1" spc="-7" dirty="0">
                <a:latin typeface="Times New Roman"/>
                <a:cs typeface="Times New Roman"/>
              </a:rPr>
              <a:t>EVEN SEMESTER</a:t>
            </a:r>
            <a:r>
              <a:rPr lang="en-US" sz="1867" b="1" spc="-180" dirty="0">
                <a:latin typeface="Times New Roman"/>
                <a:cs typeface="Times New Roman"/>
              </a:rPr>
              <a:t> 20</a:t>
            </a:r>
            <a:r>
              <a:rPr lang="en-US" sz="1867" b="1" dirty="0">
                <a:latin typeface="Times New Roman"/>
                <a:cs typeface="Times New Roman"/>
              </a:rPr>
              <a:t>22</a:t>
            </a:r>
            <a:endParaRPr lang="en-US" sz="1867" dirty="0">
              <a:latin typeface="Times New Roman"/>
              <a:cs typeface="Times New Roman"/>
            </a:endParaRPr>
          </a:p>
          <a:p>
            <a:pPr marL="0" indent="0" algn="ctr">
              <a:spcBef>
                <a:spcPts val="1133"/>
              </a:spcBef>
              <a:buNone/>
            </a:pPr>
            <a:r>
              <a:rPr lang="en-US" sz="1867" b="1" spc="-7" dirty="0">
                <a:latin typeface="Times New Roman"/>
                <a:cs typeface="Times New Roman"/>
              </a:rPr>
              <a:t>SEMESTER</a:t>
            </a:r>
            <a:r>
              <a:rPr lang="en-US" sz="1867" b="1" spc="-67" dirty="0">
                <a:latin typeface="Times New Roman"/>
                <a:cs typeface="Times New Roman"/>
              </a:rPr>
              <a:t> </a:t>
            </a:r>
            <a:r>
              <a:rPr lang="en-US" sz="1867" b="1" spc="-7" dirty="0">
                <a:latin typeface="Times New Roman"/>
                <a:cs typeface="Times New Roman"/>
              </a:rPr>
              <a:t>END</a:t>
            </a:r>
            <a:r>
              <a:rPr lang="en-US" sz="1867" b="1" spc="-53" dirty="0">
                <a:latin typeface="Times New Roman"/>
                <a:cs typeface="Times New Roman"/>
              </a:rPr>
              <a:t> </a:t>
            </a:r>
            <a:r>
              <a:rPr lang="en-US" sz="1867" b="1" spc="-7" dirty="0">
                <a:latin typeface="Times New Roman"/>
                <a:cs typeface="Times New Roman"/>
              </a:rPr>
              <a:t>PROJECT</a:t>
            </a:r>
            <a:r>
              <a:rPr lang="en-US" sz="1867" b="1" spc="-120" dirty="0">
                <a:latin typeface="Times New Roman"/>
                <a:cs typeface="Times New Roman"/>
              </a:rPr>
              <a:t> </a:t>
            </a:r>
            <a:r>
              <a:rPr lang="en-US" sz="1867" b="1" spc="-140" dirty="0">
                <a:latin typeface="Times New Roman"/>
                <a:cs typeface="Times New Roman"/>
              </a:rPr>
              <a:t>VIVA</a:t>
            </a:r>
            <a:r>
              <a:rPr lang="en-US" sz="1867" b="1" spc="-293" dirty="0">
                <a:latin typeface="Times New Roman"/>
                <a:cs typeface="Times New Roman"/>
              </a:rPr>
              <a:t> </a:t>
            </a:r>
            <a:r>
              <a:rPr lang="en-US" sz="1867" b="1" spc="-33" dirty="0">
                <a:latin typeface="Times New Roman"/>
                <a:cs typeface="Times New Roman"/>
              </a:rPr>
              <a:t>VOCE</a:t>
            </a:r>
            <a:r>
              <a:rPr lang="en-US" sz="1867" b="1" spc="-240" dirty="0">
                <a:latin typeface="Times New Roman"/>
                <a:cs typeface="Times New Roman"/>
              </a:rPr>
              <a:t> </a:t>
            </a:r>
            <a:r>
              <a:rPr lang="en-US" sz="1867" b="1" spc="-40" dirty="0">
                <a:latin typeface="Times New Roman"/>
                <a:cs typeface="Times New Roman"/>
              </a:rPr>
              <a:t>EXAMINATIONS</a:t>
            </a:r>
            <a:endParaRPr lang="en-US" sz="1867" dirty="0">
              <a:latin typeface="Times New Roman"/>
              <a:cs typeface="Times New Roman"/>
            </a:endParaRPr>
          </a:p>
          <a:p>
            <a:pPr marL="0" marR="6773" indent="0" algn="ctr">
              <a:lnSpc>
                <a:spcPts val="3773"/>
              </a:lnSpc>
              <a:spcBef>
                <a:spcPts val="940"/>
              </a:spcBef>
              <a:buNone/>
            </a:pPr>
            <a:r>
              <a:rPr lang="en-US" sz="2667" b="1" spc="-20" dirty="0">
                <a:latin typeface="Times New Roman"/>
                <a:cs typeface="Times New Roman"/>
              </a:rPr>
              <a:t>SONAR - Rock VS Mine Prediction</a:t>
            </a:r>
          </a:p>
          <a:p>
            <a:pPr marL="0" marR="6773" indent="0" algn="ctr">
              <a:lnSpc>
                <a:spcPts val="3773"/>
              </a:lnSpc>
              <a:spcBef>
                <a:spcPts val="940"/>
              </a:spcBef>
              <a:buNone/>
            </a:pPr>
            <a:endParaRPr lang="en-IN" dirty="0"/>
          </a:p>
        </p:txBody>
      </p:sp>
      <p:sp>
        <p:nvSpPr>
          <p:cNvPr id="7" name="TextBox 6">
            <a:extLst>
              <a:ext uri="{FF2B5EF4-FFF2-40B4-BE49-F238E27FC236}">
                <a16:creationId xmlns:a16="http://schemas.microsoft.com/office/drawing/2014/main" id="{44AED15D-0BAC-4DDB-89C3-459E3647341B}"/>
              </a:ext>
            </a:extLst>
          </p:cNvPr>
          <p:cNvSpPr txBox="1"/>
          <p:nvPr/>
        </p:nvSpPr>
        <p:spPr>
          <a:xfrm>
            <a:off x="6448926" y="4685365"/>
            <a:ext cx="4992118" cy="1898277"/>
          </a:xfrm>
          <a:prstGeom prst="rect">
            <a:avLst/>
          </a:prstGeom>
          <a:noFill/>
        </p:spPr>
        <p:txBody>
          <a:bodyPr wrap="square" rtlCol="0">
            <a:spAutoFit/>
          </a:bodyPr>
          <a:lstStyle/>
          <a:p>
            <a:r>
              <a:rPr lang="en-IN" sz="1867" b="1" dirty="0">
                <a:latin typeface="Times New Roman" panose="02020603050405020304" pitchFamily="18" charset="0"/>
                <a:cs typeface="Times New Roman" panose="02020603050405020304" pitchFamily="18" charset="0"/>
              </a:rPr>
              <a:t>PRESENTED BY:</a:t>
            </a:r>
          </a:p>
          <a:p>
            <a:endParaRPr lang="en-IN" sz="1867" b="1" u="sng" dirty="0">
              <a:latin typeface="Times New Roman" panose="02020603050405020304" pitchFamily="18" charset="0"/>
              <a:cs typeface="Times New Roman" panose="02020603050405020304" pitchFamily="18" charset="0"/>
            </a:endParaRPr>
          </a:p>
          <a:p>
            <a:r>
              <a:rPr lang="en-IN" sz="1867" b="1" dirty="0" err="1">
                <a:latin typeface="Times New Roman" panose="02020603050405020304" pitchFamily="18" charset="0"/>
                <a:cs typeface="Times New Roman" panose="02020603050405020304" pitchFamily="18" charset="0"/>
              </a:rPr>
              <a:t>Sithara</a:t>
            </a:r>
            <a:r>
              <a:rPr lang="en-IN" sz="1867" b="1" dirty="0">
                <a:latin typeface="Times New Roman" panose="02020603050405020304" pitchFamily="18" charset="0"/>
                <a:cs typeface="Times New Roman" panose="02020603050405020304" pitchFamily="18" charset="0"/>
              </a:rPr>
              <a:t> Swaminathan – RA1911028010083</a:t>
            </a:r>
          </a:p>
          <a:p>
            <a:r>
              <a:rPr lang="en-IN" sz="1867" b="1" dirty="0">
                <a:latin typeface="Times New Roman" panose="02020603050405020304" pitchFamily="18" charset="0"/>
                <a:cs typeface="Times New Roman" panose="02020603050405020304" pitchFamily="18" charset="0"/>
              </a:rPr>
              <a:t>Madhuja Sinha - RA1911028010088</a:t>
            </a:r>
          </a:p>
          <a:p>
            <a:r>
              <a:rPr lang="en-IN" sz="1867" b="1" dirty="0">
                <a:latin typeface="Times New Roman" panose="02020603050405020304" pitchFamily="18" charset="0"/>
                <a:cs typeface="Times New Roman" panose="02020603050405020304" pitchFamily="18" charset="0"/>
              </a:rPr>
              <a:t>Soham Das - RA1911028010106</a:t>
            </a:r>
          </a:p>
          <a:p>
            <a:endParaRPr lang="en-IN" sz="2400" dirty="0">
              <a:latin typeface="Times New Roman" panose="02020603050405020304" pitchFamily="18" charset="0"/>
              <a:cs typeface="Times New Roman" panose="02020603050405020304" pitchFamily="18" charset="0"/>
            </a:endParaRPr>
          </a:p>
        </p:txBody>
      </p:sp>
      <p:sp>
        <p:nvSpPr>
          <p:cNvPr id="10" name="object 4">
            <a:extLst>
              <a:ext uri="{FF2B5EF4-FFF2-40B4-BE49-F238E27FC236}">
                <a16:creationId xmlns:a16="http://schemas.microsoft.com/office/drawing/2014/main" id="{B9758D24-C8C4-46AC-A1A1-F2507B28AB6D}"/>
              </a:ext>
            </a:extLst>
          </p:cNvPr>
          <p:cNvSpPr txBox="1"/>
          <p:nvPr/>
        </p:nvSpPr>
        <p:spPr>
          <a:xfrm>
            <a:off x="1737548" y="4685365"/>
            <a:ext cx="2483852" cy="1163759"/>
          </a:xfrm>
          <a:prstGeom prst="rect">
            <a:avLst/>
          </a:prstGeom>
        </p:spPr>
        <p:txBody>
          <a:bodyPr vert="horz" wrap="square" lIns="0" tIns="16933" rIns="0" bIns="0" rtlCol="0">
            <a:spAutoFit/>
          </a:bodyPr>
          <a:lstStyle/>
          <a:p>
            <a:pPr marL="16933">
              <a:spcBef>
                <a:spcPts val="133"/>
              </a:spcBef>
            </a:pPr>
            <a:r>
              <a:rPr lang="en-US" sz="1867" b="1" spc="-67" dirty="0">
                <a:latin typeface="Times New Roman"/>
                <a:cs typeface="Times New Roman"/>
              </a:rPr>
              <a:t>SUPERVISED BY:</a:t>
            </a:r>
          </a:p>
          <a:p>
            <a:pPr marL="16933">
              <a:spcBef>
                <a:spcPts val="133"/>
              </a:spcBef>
            </a:pPr>
            <a:endParaRPr lang="en-US" sz="1467" b="1" spc="-67" dirty="0">
              <a:latin typeface="Times New Roman"/>
              <a:cs typeface="Times New Roman"/>
            </a:endParaRPr>
          </a:p>
          <a:p>
            <a:pPr marL="16933">
              <a:spcBef>
                <a:spcPts val="133"/>
              </a:spcBef>
            </a:pPr>
            <a:r>
              <a:rPr lang="en-IN" sz="1867" b="1" spc="-67" dirty="0">
                <a:latin typeface="Times New Roman"/>
                <a:cs typeface="Times New Roman"/>
              </a:rPr>
              <a:t>MS.M.THENMOZHI</a:t>
            </a:r>
            <a:r>
              <a:rPr lang="en-IN" sz="2000" b="1" spc="-67" dirty="0">
                <a:latin typeface="Times New Roman"/>
                <a:cs typeface="Times New Roman"/>
              </a:rPr>
              <a:t>,</a:t>
            </a:r>
            <a:endParaRPr lang="en-IN" sz="1867" b="1" spc="-67" dirty="0">
              <a:latin typeface="Times New Roman"/>
              <a:cs typeface="Times New Roman"/>
            </a:endParaRPr>
          </a:p>
          <a:p>
            <a:pPr marL="16933">
              <a:spcBef>
                <a:spcPts val="133"/>
              </a:spcBef>
            </a:pPr>
            <a:r>
              <a:rPr lang="en-IN" sz="1867" b="1" spc="-67" dirty="0">
                <a:latin typeface="Times New Roman"/>
                <a:cs typeface="Times New Roman"/>
              </a:rPr>
              <a:t>Associate Professor</a:t>
            </a:r>
            <a:endParaRPr sz="1867" dirty="0">
              <a:latin typeface="Times New Roman"/>
              <a:cs typeface="Times New Roman"/>
            </a:endParaRPr>
          </a:p>
        </p:txBody>
      </p:sp>
      <p:pic>
        <p:nvPicPr>
          <p:cNvPr id="6" name="Google Shape;95;p14" descr="A picture containing text, ceramic ware, porcelain&#10;&#10;Description automatically generated">
            <a:extLst>
              <a:ext uri="{FF2B5EF4-FFF2-40B4-BE49-F238E27FC236}">
                <a16:creationId xmlns:a16="http://schemas.microsoft.com/office/drawing/2014/main" id="{578A0115-C5CE-478B-92D5-10D9D3110586}"/>
              </a:ext>
            </a:extLst>
          </p:cNvPr>
          <p:cNvPicPr preferRelativeResize="0"/>
          <p:nvPr/>
        </p:nvPicPr>
        <p:blipFill rotWithShape="1">
          <a:blip r:embed="rId3">
            <a:alphaModFix/>
          </a:blip>
          <a:srcRect/>
          <a:stretch/>
        </p:blipFill>
        <p:spPr>
          <a:xfrm>
            <a:off x="10015799" y="275200"/>
            <a:ext cx="1739900" cy="1625600"/>
          </a:xfrm>
          <a:prstGeom prst="rect">
            <a:avLst/>
          </a:prstGeom>
          <a:noFill/>
          <a:ln>
            <a:noFill/>
          </a:ln>
        </p:spPr>
      </p:pic>
    </p:spTree>
    <p:extLst>
      <p:ext uri="{BB962C8B-B14F-4D97-AF65-F5344CB8AC3E}">
        <p14:creationId xmlns:p14="http://schemas.microsoft.com/office/powerpoint/2010/main" val="988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1955532" y="1088000"/>
            <a:ext cx="8280936" cy="872098"/>
          </a:xfrm>
          <a:prstGeom prst="rect">
            <a:avLst/>
          </a:prstGeom>
          <a:noFill/>
        </p:spPr>
        <p:txBody>
          <a:bodyPr wrap="square" rtlCol="0">
            <a:spAutoFit/>
          </a:bodyPr>
          <a:lstStyle/>
          <a:p>
            <a:pPr algn="ctr"/>
            <a:r>
              <a:rPr lang="en-US" sz="2667" b="1" spc="-20" dirty="0">
                <a:latin typeface="Times New Roman"/>
                <a:cs typeface="Times New Roman"/>
              </a:rPr>
              <a:t>DATASET</a:t>
            </a:r>
          </a:p>
          <a:p>
            <a:pPr algn="ctr"/>
            <a:endParaRPr lang="en-IN" sz="2400" dirty="0"/>
          </a:p>
        </p:txBody>
      </p:sp>
      <p:sp>
        <p:nvSpPr>
          <p:cNvPr id="12" name="TextBox 11">
            <a:extLst>
              <a:ext uri="{FF2B5EF4-FFF2-40B4-BE49-F238E27FC236}">
                <a16:creationId xmlns:a16="http://schemas.microsoft.com/office/drawing/2014/main" id="{BB214468-4DBD-4CB9-AC3E-B028B04C77AA}"/>
              </a:ext>
            </a:extLst>
          </p:cNvPr>
          <p:cNvSpPr txBox="1"/>
          <p:nvPr/>
        </p:nvSpPr>
        <p:spPr>
          <a:xfrm>
            <a:off x="844208" y="1882032"/>
            <a:ext cx="10668000" cy="4510209"/>
          </a:xfrm>
          <a:prstGeom prst="rect">
            <a:avLst/>
          </a:prstGeom>
          <a:noFill/>
        </p:spPr>
        <p:txBody>
          <a:bodyPr wrap="square" rtlCol="0">
            <a:spAutoFit/>
          </a:bodyPr>
          <a:lstStyle/>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Data is collected and is in CSV format.</a:t>
            </a:r>
          </a:p>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There are all total of 208 data points.</a:t>
            </a:r>
          </a:p>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If we see the last column of every data point its mentioned R or M.</a:t>
            </a:r>
          </a:p>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R denotes Rock and M denotes Mine.</a:t>
            </a:r>
          </a:p>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Since we already know the results from the beginning we can say it’s a Supervised </a:t>
            </a:r>
            <a:r>
              <a:rPr lang="en-US" sz="2133" spc="-20" dirty="0" err="1">
                <a:latin typeface="Times New Roman" panose="02020603050405020304" pitchFamily="18" charset="0"/>
                <a:cs typeface="Times New Roman" panose="02020603050405020304" pitchFamily="18" charset="0"/>
              </a:rPr>
              <a:t>Learing</a:t>
            </a:r>
            <a:r>
              <a:rPr lang="en-US" sz="2133" spc="-20" dirty="0">
                <a:latin typeface="Times New Roman" panose="02020603050405020304" pitchFamily="18" charset="0"/>
                <a:cs typeface="Times New Roman" panose="02020603050405020304" pitchFamily="18" charset="0"/>
              </a:rPr>
              <a:t> Algorithm.</a:t>
            </a:r>
          </a:p>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We feed this data set for our machines for model training.</a:t>
            </a:r>
            <a:br>
              <a:rPr lang="en-US" sz="2133" spc="-20" dirty="0">
                <a:latin typeface="Times New Roman" panose="02020603050405020304" pitchFamily="18" charset="0"/>
                <a:cs typeface="Times New Roman" panose="02020603050405020304" pitchFamily="18" charset="0"/>
              </a:rPr>
            </a:br>
            <a:endParaRPr lang="en-US" sz="2133" spc="-2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68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1955532" y="1088000"/>
            <a:ext cx="8280936" cy="872098"/>
          </a:xfrm>
          <a:prstGeom prst="rect">
            <a:avLst/>
          </a:prstGeom>
          <a:noFill/>
        </p:spPr>
        <p:txBody>
          <a:bodyPr wrap="square" rtlCol="0">
            <a:spAutoFit/>
          </a:bodyPr>
          <a:lstStyle/>
          <a:p>
            <a:pPr algn="ctr"/>
            <a:r>
              <a:rPr lang="en-US" sz="2667" b="1" spc="-20" dirty="0">
                <a:latin typeface="Times New Roman"/>
                <a:cs typeface="Times New Roman"/>
              </a:rPr>
              <a:t>REQUIREMENT ANALYSIS</a:t>
            </a:r>
          </a:p>
          <a:p>
            <a:pPr algn="ctr"/>
            <a:endParaRPr lang="en-IN" sz="2400" dirty="0"/>
          </a:p>
        </p:txBody>
      </p:sp>
      <p:sp>
        <p:nvSpPr>
          <p:cNvPr id="12" name="TextBox 11">
            <a:extLst>
              <a:ext uri="{FF2B5EF4-FFF2-40B4-BE49-F238E27FC236}">
                <a16:creationId xmlns:a16="http://schemas.microsoft.com/office/drawing/2014/main" id="{BB214468-4DBD-4CB9-AC3E-B028B04C77AA}"/>
              </a:ext>
            </a:extLst>
          </p:cNvPr>
          <p:cNvSpPr txBox="1"/>
          <p:nvPr/>
        </p:nvSpPr>
        <p:spPr>
          <a:xfrm>
            <a:off x="844208" y="1882032"/>
            <a:ext cx="10668000" cy="4163960"/>
          </a:xfrm>
          <a:prstGeom prst="rect">
            <a:avLst/>
          </a:prstGeom>
          <a:noFill/>
        </p:spPr>
        <p:txBody>
          <a:bodyPr wrap="square" rtlCol="0">
            <a:spAutoFit/>
          </a:bodyPr>
          <a:lstStyle/>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MS EXCEL – A CSV is a comma-separated values file, which allows data to be saved in a tabular format. CSVs look like a garden-variety spreadsheet but with a . csv extension. CSV files can be used with most any spreadsheet program, such as Microsoft Excel</a:t>
            </a:r>
          </a:p>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NOTEPAD – To extract data during the testing of our model</a:t>
            </a:r>
          </a:p>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JUPYTER NOTEBOOK – </a:t>
            </a:r>
            <a:r>
              <a:rPr lang="en-US" sz="2133" spc="-20" dirty="0" err="1">
                <a:latin typeface="Times New Roman" panose="02020603050405020304" pitchFamily="18" charset="0"/>
                <a:cs typeface="Times New Roman" panose="02020603050405020304" pitchFamily="18" charset="0"/>
              </a:rPr>
              <a:t>Jupyter</a:t>
            </a:r>
            <a:r>
              <a:rPr lang="en-US" sz="2133" spc="-20" dirty="0">
                <a:latin typeface="Times New Roman" panose="02020603050405020304" pitchFamily="18" charset="0"/>
                <a:cs typeface="Times New Roman" panose="02020603050405020304" pitchFamily="18" charset="0"/>
              </a:rPr>
              <a:t> Notebook is an open-source web application that allows a user, scientific researcher, scholar or analyst to create and share the document called the Notebook, containing live codes, documentation, graphs, plots, and visualizations.</a:t>
            </a:r>
            <a:br>
              <a:rPr lang="en-US" sz="2133" spc="-20" dirty="0">
                <a:latin typeface="Times New Roman" panose="02020603050405020304" pitchFamily="18" charset="0"/>
                <a:cs typeface="Times New Roman" panose="02020603050405020304" pitchFamily="18" charset="0"/>
              </a:rPr>
            </a:br>
            <a:endParaRPr lang="en-US" sz="2133" spc="-2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9333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1955532" y="1009934"/>
            <a:ext cx="8280936" cy="502766"/>
          </a:xfrm>
          <a:prstGeom prst="rect">
            <a:avLst/>
          </a:prstGeom>
          <a:noFill/>
        </p:spPr>
        <p:txBody>
          <a:bodyPr wrap="square" rtlCol="0">
            <a:spAutoFit/>
          </a:bodyPr>
          <a:lstStyle/>
          <a:p>
            <a:pPr algn="ctr"/>
            <a:r>
              <a:rPr lang="en-US" sz="2667" b="1" spc="-20" dirty="0">
                <a:latin typeface="Times New Roman"/>
                <a:cs typeface="Times New Roman"/>
              </a:rPr>
              <a:t>DEPENDENCIES</a:t>
            </a:r>
            <a:endParaRPr lang="en-IN" sz="2400" dirty="0"/>
          </a:p>
        </p:txBody>
      </p:sp>
      <p:sp>
        <p:nvSpPr>
          <p:cNvPr id="2" name="TextBox 1">
            <a:extLst>
              <a:ext uri="{FF2B5EF4-FFF2-40B4-BE49-F238E27FC236}">
                <a16:creationId xmlns:a16="http://schemas.microsoft.com/office/drawing/2014/main" id="{399A51E6-0E61-4E4C-AED8-422E865F8363}"/>
              </a:ext>
            </a:extLst>
          </p:cNvPr>
          <p:cNvSpPr txBox="1"/>
          <p:nvPr/>
        </p:nvSpPr>
        <p:spPr>
          <a:xfrm>
            <a:off x="994611" y="1973179"/>
            <a:ext cx="10411326" cy="341632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NumPy – </a:t>
            </a:r>
            <a:r>
              <a:rPr lang="en-US" dirty="0">
                <a:latin typeface="Times New Roman" panose="02020603050405020304" pitchFamily="18" charset="0"/>
                <a:cs typeface="Times New Roman" panose="02020603050405020304" pitchFamily="18" charset="0"/>
              </a:rPr>
              <a:t>NumPy can be used to perform a wide variety of mathematical operations on arrays.</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Pandas - </a:t>
            </a:r>
            <a:r>
              <a:rPr lang="en-US" dirty="0">
                <a:latin typeface="Times New Roman" panose="02020603050405020304" pitchFamily="18" charset="0"/>
                <a:cs typeface="Times New Roman" panose="02020603050405020304" pitchFamily="18" charset="0"/>
              </a:rPr>
              <a:t>Pandas is mainly used for data analysis and associated manipulation of tabular data in </a:t>
            </a:r>
            <a:r>
              <a:rPr lang="en-US" dirty="0" err="1">
                <a:latin typeface="Times New Roman" panose="02020603050405020304" pitchFamily="18" charset="0"/>
                <a:cs typeface="Times New Roman" panose="02020603050405020304" pitchFamily="18" charset="0"/>
              </a:rPr>
              <a:t>dataframes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Sklearn.modelselection</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train_test_split</a:t>
            </a:r>
            <a:r>
              <a:rPr lang="en-IN"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train_test_split</a:t>
            </a:r>
            <a:r>
              <a:rPr lang="en-US" dirty="0">
                <a:latin typeface="Times New Roman" panose="02020603050405020304" pitchFamily="18" charset="0"/>
                <a:cs typeface="Times New Roman" panose="02020603050405020304" pitchFamily="18" charset="0"/>
              </a:rPr>
              <a:t> is a function in </a:t>
            </a:r>
            <a:r>
              <a:rPr lang="en-US" dirty="0" err="1">
                <a:latin typeface="Times New Roman" panose="02020603050405020304" pitchFamily="18" charset="0"/>
                <a:cs typeface="Times New Roman" panose="02020603050405020304" pitchFamily="18" charset="0"/>
              </a:rPr>
              <a:t>Sklearn</a:t>
            </a:r>
            <a:r>
              <a:rPr lang="en-US" dirty="0">
                <a:latin typeface="Times New Roman" panose="02020603050405020304" pitchFamily="18" charset="0"/>
                <a:cs typeface="Times New Roman" panose="02020603050405020304" pitchFamily="18" charset="0"/>
              </a:rPr>
              <a:t> model selection for splitting data arrays into two subsets: for training data and for testing data.</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Sklearn.linear_model</a:t>
            </a:r>
            <a:r>
              <a:rPr lang="en-IN" dirty="0">
                <a:latin typeface="Times New Roman" panose="02020603050405020304" pitchFamily="18" charset="0"/>
                <a:cs typeface="Times New Roman" panose="02020603050405020304" pitchFamily="18" charset="0"/>
              </a:rPr>
              <a:t> import </a:t>
            </a:r>
            <a:r>
              <a:rPr lang="en-IN" dirty="0" err="1">
                <a:latin typeface="Times New Roman" panose="02020603050405020304" pitchFamily="18" charset="0"/>
                <a:cs typeface="Times New Roman" panose="02020603050405020304" pitchFamily="18" charset="0"/>
              </a:rPr>
              <a:t>logisticRegression</a:t>
            </a:r>
            <a:r>
              <a:rPr lang="en-IN"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linear_model</a:t>
            </a:r>
            <a:r>
              <a:rPr lang="en-US" dirty="0">
                <a:latin typeface="Times New Roman" panose="02020603050405020304" pitchFamily="18" charset="0"/>
                <a:cs typeface="Times New Roman" panose="02020603050405020304" pitchFamily="18" charset="0"/>
              </a:rPr>
              <a:t> is a class of the </a:t>
            </a:r>
            <a:r>
              <a:rPr lang="en-US" dirty="0" err="1">
                <a:latin typeface="Times New Roman" panose="02020603050405020304" pitchFamily="18" charset="0"/>
                <a:cs typeface="Times New Roman" panose="02020603050405020304" pitchFamily="18" charset="0"/>
              </a:rPr>
              <a:t>sklearn</a:t>
            </a:r>
            <a:r>
              <a:rPr lang="en-US" dirty="0">
                <a:latin typeface="Times New Roman" panose="02020603050405020304" pitchFamily="18" charset="0"/>
                <a:cs typeface="Times New Roman" panose="02020603050405020304" pitchFamily="18" charset="0"/>
              </a:rPr>
              <a:t> module if contain different functions for performing machine learning with linear models.</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Sklearn.Metrics</a:t>
            </a:r>
            <a:r>
              <a:rPr lang="en-IN" dirty="0">
                <a:latin typeface="Times New Roman" panose="02020603050405020304" pitchFamily="18" charset="0"/>
                <a:cs typeface="Times New Roman" panose="02020603050405020304" pitchFamily="18" charset="0"/>
              </a:rPr>
              <a:t> import </a:t>
            </a:r>
            <a:r>
              <a:rPr lang="en-IN" dirty="0" err="1">
                <a:latin typeface="Times New Roman" panose="02020603050405020304" pitchFamily="18" charset="0"/>
                <a:cs typeface="Times New Roman" panose="02020603050405020304" pitchFamily="18" charset="0"/>
              </a:rPr>
              <a:t>accuracy_score</a:t>
            </a:r>
            <a:r>
              <a:rPr lang="en-IN"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Accuracy classification score. In multilabel classification, this function computes subset accuracy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7212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059806" y="896812"/>
            <a:ext cx="8280936" cy="502766"/>
          </a:xfrm>
          <a:prstGeom prst="rect">
            <a:avLst/>
          </a:prstGeom>
          <a:noFill/>
        </p:spPr>
        <p:txBody>
          <a:bodyPr wrap="square" rtlCol="0">
            <a:spAutoFit/>
          </a:bodyPr>
          <a:lstStyle/>
          <a:p>
            <a:pPr algn="ctr"/>
            <a:r>
              <a:rPr lang="en-US" sz="2667" b="1" spc="-20" dirty="0">
                <a:latin typeface="Times New Roman"/>
                <a:cs typeface="Times New Roman"/>
              </a:rPr>
              <a:t>DATA COLLECTION AND DATA PROCESSING</a:t>
            </a:r>
            <a:endParaRPr lang="en-IN" sz="2400" dirty="0"/>
          </a:p>
        </p:txBody>
      </p:sp>
      <p:sp>
        <p:nvSpPr>
          <p:cNvPr id="2" name="TextBox 1">
            <a:extLst>
              <a:ext uri="{FF2B5EF4-FFF2-40B4-BE49-F238E27FC236}">
                <a16:creationId xmlns:a16="http://schemas.microsoft.com/office/drawing/2014/main" id="{399A51E6-0E61-4E4C-AED8-422E865F8363}"/>
              </a:ext>
            </a:extLst>
          </p:cNvPr>
          <p:cNvSpPr txBox="1"/>
          <p:nvPr/>
        </p:nvSpPr>
        <p:spPr>
          <a:xfrm>
            <a:off x="994611" y="1973179"/>
            <a:ext cx="10411326"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Loading the dataset and making it an pandas </a:t>
            </a:r>
            <a:r>
              <a:rPr lang="en-US" dirty="0" err="1">
                <a:latin typeface="Times New Roman" panose="02020603050405020304" pitchFamily="18" charset="0"/>
                <a:cs typeface="Times New Roman" panose="02020603050405020304" pitchFamily="18" charset="0"/>
              </a:rPr>
              <a:t>dataframe</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Read.csv() to read the csv file containing the sonar data.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there is no header file we need to mention that as ‘none’.</a:t>
            </a:r>
          </a:p>
        </p:txBody>
      </p:sp>
      <p:pic>
        <p:nvPicPr>
          <p:cNvPr id="4" name="Picture 3">
            <a:extLst>
              <a:ext uri="{FF2B5EF4-FFF2-40B4-BE49-F238E27FC236}">
                <a16:creationId xmlns:a16="http://schemas.microsoft.com/office/drawing/2014/main" id="{8271F85A-7860-406D-92CC-DDA4C5B68524}"/>
              </a:ext>
            </a:extLst>
          </p:cNvPr>
          <p:cNvPicPr>
            <a:picLocks noChangeAspect="1"/>
          </p:cNvPicPr>
          <p:nvPr/>
        </p:nvPicPr>
        <p:blipFill rotWithShape="1">
          <a:blip r:embed="rId3">
            <a:extLst>
              <a:ext uri="{28A0092B-C50C-407E-A947-70E740481C1C}">
                <a14:useLocalDpi xmlns:a14="http://schemas.microsoft.com/office/drawing/2010/main" val="0"/>
              </a:ext>
            </a:extLst>
          </a:blip>
          <a:srcRect l="4329" t="31341" r="3970" b="7216"/>
          <a:stretch/>
        </p:blipFill>
        <p:spPr>
          <a:xfrm>
            <a:off x="1763391" y="2896509"/>
            <a:ext cx="8873765" cy="3344498"/>
          </a:xfrm>
          <a:prstGeom prst="rect">
            <a:avLst/>
          </a:prstGeom>
        </p:spPr>
      </p:pic>
    </p:spTree>
    <p:extLst>
      <p:ext uri="{BB962C8B-B14F-4D97-AF65-F5344CB8AC3E}">
        <p14:creationId xmlns:p14="http://schemas.microsoft.com/office/powerpoint/2010/main" val="373165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059806" y="896812"/>
            <a:ext cx="8280936" cy="502766"/>
          </a:xfrm>
          <a:prstGeom prst="rect">
            <a:avLst/>
          </a:prstGeom>
          <a:noFill/>
        </p:spPr>
        <p:txBody>
          <a:bodyPr wrap="square" rtlCol="0">
            <a:spAutoFit/>
          </a:bodyPr>
          <a:lstStyle/>
          <a:p>
            <a:pPr algn="ctr"/>
            <a:r>
              <a:rPr lang="en-US" sz="2667" b="1" spc="-20" dirty="0">
                <a:latin typeface="Times New Roman"/>
                <a:cs typeface="Times New Roman"/>
              </a:rPr>
              <a:t>DATA COLLECTION AND DATA PROCESSING</a:t>
            </a:r>
            <a:endParaRPr lang="en-IN" sz="2400" dirty="0"/>
          </a:p>
        </p:txBody>
      </p:sp>
      <p:sp>
        <p:nvSpPr>
          <p:cNvPr id="2" name="TextBox 1">
            <a:extLst>
              <a:ext uri="{FF2B5EF4-FFF2-40B4-BE49-F238E27FC236}">
                <a16:creationId xmlns:a16="http://schemas.microsoft.com/office/drawing/2014/main" id="{399A51E6-0E61-4E4C-AED8-422E865F8363}"/>
              </a:ext>
            </a:extLst>
          </p:cNvPr>
          <p:cNvSpPr txBox="1"/>
          <p:nvPr/>
        </p:nvSpPr>
        <p:spPr>
          <a:xfrm>
            <a:off x="1324549" y="1982605"/>
            <a:ext cx="104113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.shape() - We check the number of rows and columns present in the data set.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get the result as 208, 16</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.describe() – mean SD and other statistical measures for out data.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Determine how many data of rocks are there and how many data for mines.</a:t>
            </a:r>
          </a:p>
        </p:txBody>
      </p:sp>
      <p:pic>
        <p:nvPicPr>
          <p:cNvPr id="4" name="Picture 3">
            <a:extLst>
              <a:ext uri="{FF2B5EF4-FFF2-40B4-BE49-F238E27FC236}">
                <a16:creationId xmlns:a16="http://schemas.microsoft.com/office/drawing/2014/main" id="{8EA2A70E-16C7-4CF7-A93C-3086CED14245}"/>
              </a:ext>
            </a:extLst>
          </p:cNvPr>
          <p:cNvPicPr>
            <a:picLocks noChangeAspect="1"/>
          </p:cNvPicPr>
          <p:nvPr/>
        </p:nvPicPr>
        <p:blipFill rotWithShape="1">
          <a:blip r:embed="rId3">
            <a:extLst>
              <a:ext uri="{28A0092B-C50C-407E-A947-70E740481C1C}">
                <a14:useLocalDpi xmlns:a14="http://schemas.microsoft.com/office/drawing/2010/main" val="0"/>
              </a:ext>
            </a:extLst>
          </a:blip>
          <a:srcRect l="5413" t="34777" r="4974" b="5783"/>
          <a:stretch/>
        </p:blipFill>
        <p:spPr>
          <a:xfrm>
            <a:off x="1976469" y="3182935"/>
            <a:ext cx="8447609" cy="3151878"/>
          </a:xfrm>
          <a:prstGeom prst="rect">
            <a:avLst/>
          </a:prstGeom>
        </p:spPr>
      </p:pic>
    </p:spTree>
    <p:extLst>
      <p:ext uri="{BB962C8B-B14F-4D97-AF65-F5344CB8AC3E}">
        <p14:creationId xmlns:p14="http://schemas.microsoft.com/office/powerpoint/2010/main" val="1241966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059806" y="896812"/>
            <a:ext cx="8280936" cy="502766"/>
          </a:xfrm>
          <a:prstGeom prst="rect">
            <a:avLst/>
          </a:prstGeom>
          <a:noFill/>
        </p:spPr>
        <p:txBody>
          <a:bodyPr wrap="square" rtlCol="0">
            <a:spAutoFit/>
          </a:bodyPr>
          <a:lstStyle/>
          <a:p>
            <a:pPr algn="ctr"/>
            <a:r>
              <a:rPr lang="en-US" sz="2667" b="1" spc="-20" dirty="0">
                <a:latin typeface="Times New Roman"/>
                <a:cs typeface="Times New Roman"/>
              </a:rPr>
              <a:t>DATA COLLECTION AND DATA PROCESSING</a:t>
            </a:r>
            <a:endParaRPr lang="en-IN" sz="2400" dirty="0"/>
          </a:p>
        </p:txBody>
      </p:sp>
      <p:sp>
        <p:nvSpPr>
          <p:cNvPr id="2" name="TextBox 1">
            <a:extLst>
              <a:ext uri="{FF2B5EF4-FFF2-40B4-BE49-F238E27FC236}">
                <a16:creationId xmlns:a16="http://schemas.microsoft.com/office/drawing/2014/main" id="{399A51E6-0E61-4E4C-AED8-422E865F8363}"/>
              </a:ext>
            </a:extLst>
          </p:cNvPr>
          <p:cNvSpPr txBox="1"/>
          <p:nvPr/>
        </p:nvSpPr>
        <p:spPr>
          <a:xfrm>
            <a:off x="1296268" y="1951672"/>
            <a:ext cx="10411326"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60 because the rock and mine are specified in the 60th column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111 – m 97 – 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 the data more accurate will be the model.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groupby</a:t>
            </a:r>
            <a:r>
              <a:rPr lang="en-US" dirty="0">
                <a:latin typeface="Times New Roman" panose="02020603050405020304" pitchFamily="18" charset="0"/>
                <a:cs typeface="Times New Roman" panose="02020603050405020304" pitchFamily="18" charset="0"/>
              </a:rPr>
              <a:t>() - We need to group the data on the basis of rock and mine.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Separate data and labels – we are dropping the 60th column and storing 60th column in another variable.</a:t>
            </a:r>
          </a:p>
        </p:txBody>
      </p:sp>
      <p:pic>
        <p:nvPicPr>
          <p:cNvPr id="4" name="Picture 3">
            <a:extLst>
              <a:ext uri="{FF2B5EF4-FFF2-40B4-BE49-F238E27FC236}">
                <a16:creationId xmlns:a16="http://schemas.microsoft.com/office/drawing/2014/main" id="{3FF9F3E7-8248-4EE1-B198-FC0D12382E12}"/>
              </a:ext>
            </a:extLst>
          </p:cNvPr>
          <p:cNvPicPr>
            <a:picLocks noChangeAspect="1"/>
          </p:cNvPicPr>
          <p:nvPr/>
        </p:nvPicPr>
        <p:blipFill rotWithShape="1">
          <a:blip r:embed="rId3">
            <a:extLst>
              <a:ext uri="{28A0092B-C50C-407E-A947-70E740481C1C}">
                <a14:useLocalDpi xmlns:a14="http://schemas.microsoft.com/office/drawing/2010/main" val="0"/>
              </a:ext>
            </a:extLst>
          </a:blip>
          <a:srcRect l="7036" t="28458" r="3973" b="18763"/>
          <a:stretch/>
        </p:blipFill>
        <p:spPr>
          <a:xfrm>
            <a:off x="1931130" y="3429000"/>
            <a:ext cx="9141602" cy="3049715"/>
          </a:xfrm>
          <a:prstGeom prst="rect">
            <a:avLst/>
          </a:prstGeom>
        </p:spPr>
      </p:pic>
    </p:spTree>
    <p:extLst>
      <p:ext uri="{BB962C8B-B14F-4D97-AF65-F5344CB8AC3E}">
        <p14:creationId xmlns:p14="http://schemas.microsoft.com/office/powerpoint/2010/main" val="382683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059806" y="896812"/>
            <a:ext cx="8280936" cy="502766"/>
          </a:xfrm>
          <a:prstGeom prst="rect">
            <a:avLst/>
          </a:prstGeom>
          <a:noFill/>
        </p:spPr>
        <p:txBody>
          <a:bodyPr wrap="square" rtlCol="0">
            <a:spAutoFit/>
          </a:bodyPr>
          <a:lstStyle/>
          <a:p>
            <a:pPr algn="ctr"/>
            <a:r>
              <a:rPr lang="en-US" sz="2667" b="1" spc="-20" dirty="0">
                <a:latin typeface="Times New Roman"/>
                <a:cs typeface="Times New Roman"/>
              </a:rPr>
              <a:t>DATA COLLECTION AND DATA PROCESSING</a:t>
            </a:r>
            <a:endParaRPr lang="en-IN" sz="2400" dirty="0"/>
          </a:p>
        </p:txBody>
      </p:sp>
      <p:sp>
        <p:nvSpPr>
          <p:cNvPr id="2" name="TextBox 1">
            <a:extLst>
              <a:ext uri="{FF2B5EF4-FFF2-40B4-BE49-F238E27FC236}">
                <a16:creationId xmlns:a16="http://schemas.microsoft.com/office/drawing/2014/main" id="{399A51E6-0E61-4E4C-AED8-422E865F8363}"/>
              </a:ext>
            </a:extLst>
          </p:cNvPr>
          <p:cNvSpPr txBox="1"/>
          <p:nvPr/>
        </p:nvSpPr>
        <p:spPr>
          <a:xfrm>
            <a:off x="890337" y="1655286"/>
            <a:ext cx="10411326"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Separate data and labels – we are dropping the 60th column and storing 60th column in another variable.</a:t>
            </a:r>
          </a:p>
        </p:txBody>
      </p:sp>
      <p:pic>
        <p:nvPicPr>
          <p:cNvPr id="5" name="Picture 4">
            <a:extLst>
              <a:ext uri="{FF2B5EF4-FFF2-40B4-BE49-F238E27FC236}">
                <a16:creationId xmlns:a16="http://schemas.microsoft.com/office/drawing/2014/main" id="{2AABA0E7-46A0-4090-A3D0-36559B215365}"/>
              </a:ext>
            </a:extLst>
          </p:cNvPr>
          <p:cNvPicPr>
            <a:picLocks noChangeAspect="1"/>
          </p:cNvPicPr>
          <p:nvPr/>
        </p:nvPicPr>
        <p:blipFill rotWithShape="1">
          <a:blip r:embed="rId3">
            <a:extLst>
              <a:ext uri="{28A0092B-C50C-407E-A947-70E740481C1C}">
                <a14:useLocalDpi xmlns:a14="http://schemas.microsoft.com/office/drawing/2010/main" val="0"/>
              </a:ext>
            </a:extLst>
          </a:blip>
          <a:srcRect l="5876" t="28178" r="55696" b="50283"/>
          <a:stretch/>
        </p:blipFill>
        <p:spPr>
          <a:xfrm>
            <a:off x="890337" y="2441542"/>
            <a:ext cx="4685122" cy="1477118"/>
          </a:xfrm>
          <a:prstGeom prst="rect">
            <a:avLst/>
          </a:prstGeom>
        </p:spPr>
      </p:pic>
      <p:pic>
        <p:nvPicPr>
          <p:cNvPr id="7" name="Picture 6">
            <a:extLst>
              <a:ext uri="{FF2B5EF4-FFF2-40B4-BE49-F238E27FC236}">
                <a16:creationId xmlns:a16="http://schemas.microsoft.com/office/drawing/2014/main" id="{92AA5242-EEA8-4FE1-B994-061D7307DB06}"/>
              </a:ext>
            </a:extLst>
          </p:cNvPr>
          <p:cNvPicPr>
            <a:picLocks noChangeAspect="1"/>
          </p:cNvPicPr>
          <p:nvPr/>
        </p:nvPicPr>
        <p:blipFill rotWithShape="1">
          <a:blip r:embed="rId4">
            <a:extLst>
              <a:ext uri="{28A0092B-C50C-407E-A947-70E740481C1C}">
                <a14:useLocalDpi xmlns:a14="http://schemas.microsoft.com/office/drawing/2010/main" val="0"/>
              </a:ext>
            </a:extLst>
          </a:blip>
          <a:srcRect l="5954" t="29828" r="56933" b="20275"/>
          <a:stretch/>
        </p:blipFill>
        <p:spPr>
          <a:xfrm>
            <a:off x="7371760" y="2539258"/>
            <a:ext cx="4524866" cy="3421930"/>
          </a:xfrm>
          <a:prstGeom prst="rect">
            <a:avLst/>
          </a:prstGeom>
        </p:spPr>
      </p:pic>
    </p:spTree>
    <p:extLst>
      <p:ext uri="{BB962C8B-B14F-4D97-AF65-F5344CB8AC3E}">
        <p14:creationId xmlns:p14="http://schemas.microsoft.com/office/powerpoint/2010/main" val="2033695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059806" y="896812"/>
            <a:ext cx="8280936" cy="502766"/>
          </a:xfrm>
          <a:prstGeom prst="rect">
            <a:avLst/>
          </a:prstGeom>
          <a:noFill/>
        </p:spPr>
        <p:txBody>
          <a:bodyPr wrap="square" rtlCol="0">
            <a:spAutoFit/>
          </a:bodyPr>
          <a:lstStyle/>
          <a:p>
            <a:pPr algn="ctr"/>
            <a:r>
              <a:rPr lang="en-US" sz="2667" b="1" spc="-20" dirty="0">
                <a:latin typeface="Times New Roman"/>
                <a:cs typeface="Times New Roman"/>
              </a:rPr>
              <a:t>TRAINING AND TEST DATA</a:t>
            </a:r>
            <a:endParaRPr lang="en-IN" sz="2400" dirty="0"/>
          </a:p>
        </p:txBody>
      </p:sp>
      <p:sp>
        <p:nvSpPr>
          <p:cNvPr id="2" name="TextBox 1">
            <a:extLst>
              <a:ext uri="{FF2B5EF4-FFF2-40B4-BE49-F238E27FC236}">
                <a16:creationId xmlns:a16="http://schemas.microsoft.com/office/drawing/2014/main" id="{399A51E6-0E61-4E4C-AED8-422E865F8363}"/>
              </a:ext>
            </a:extLst>
          </p:cNvPr>
          <p:cNvSpPr txBox="1"/>
          <p:nvPr/>
        </p:nvSpPr>
        <p:spPr>
          <a:xfrm>
            <a:off x="1069447" y="1502370"/>
            <a:ext cx="10411326"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need to split the data into training and test data.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(X, Y, </a:t>
            </a:r>
            <a:r>
              <a:rPr lang="en-US" dirty="0" err="1">
                <a:latin typeface="Times New Roman" panose="02020603050405020304" pitchFamily="18" charset="0"/>
                <a:cs typeface="Times New Roman" panose="02020603050405020304" pitchFamily="18" charset="0"/>
              </a:rPr>
              <a:t>test_size</a:t>
            </a:r>
            <a:r>
              <a:rPr lang="en-US" dirty="0">
                <a:latin typeface="Times New Roman" panose="02020603050405020304" pitchFamily="18" charset="0"/>
                <a:cs typeface="Times New Roman" panose="02020603050405020304" pitchFamily="18" charset="0"/>
              </a:rPr>
              <a:t>, Stratify, </a:t>
            </a:r>
            <a:r>
              <a:rPr lang="en-US" dirty="0" err="1">
                <a:latin typeface="Times New Roman" panose="02020603050405020304" pitchFamily="18" charset="0"/>
                <a:cs typeface="Times New Roman" panose="02020603050405020304" pitchFamily="18" charset="0"/>
              </a:rPr>
              <a:t>random_state</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need 10% of the data to be test data.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Stratify = we need to split the data equally based on number of rock and mine</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Random_state</a:t>
            </a:r>
            <a:r>
              <a:rPr lang="en-US" dirty="0">
                <a:latin typeface="Times New Roman" panose="02020603050405020304" pitchFamily="18" charset="0"/>
                <a:cs typeface="Times New Roman" panose="02020603050405020304" pitchFamily="18" charset="0"/>
              </a:rPr>
              <a:t> = to split our data in a particular way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187 training data and 21 test data</a:t>
            </a:r>
          </a:p>
        </p:txBody>
      </p:sp>
      <p:pic>
        <p:nvPicPr>
          <p:cNvPr id="4" name="Picture 3">
            <a:extLst>
              <a:ext uri="{FF2B5EF4-FFF2-40B4-BE49-F238E27FC236}">
                <a16:creationId xmlns:a16="http://schemas.microsoft.com/office/drawing/2014/main" id="{FC589115-33C4-41B1-9D26-286E2CDADB61}"/>
              </a:ext>
            </a:extLst>
          </p:cNvPr>
          <p:cNvPicPr>
            <a:picLocks noChangeAspect="1"/>
          </p:cNvPicPr>
          <p:nvPr/>
        </p:nvPicPr>
        <p:blipFill rotWithShape="1">
          <a:blip r:embed="rId3">
            <a:extLst>
              <a:ext uri="{28A0092B-C50C-407E-A947-70E740481C1C}">
                <a14:useLocalDpi xmlns:a14="http://schemas.microsoft.com/office/drawing/2010/main" val="0"/>
              </a:ext>
            </a:extLst>
          </a:blip>
          <a:srcRect l="5834" t="34647" r="5129" b="5705"/>
          <a:stretch/>
        </p:blipFill>
        <p:spPr>
          <a:xfrm>
            <a:off x="1772239" y="3359488"/>
            <a:ext cx="8039295" cy="3029470"/>
          </a:xfrm>
          <a:prstGeom prst="rect">
            <a:avLst/>
          </a:prstGeom>
        </p:spPr>
      </p:pic>
    </p:spTree>
    <p:extLst>
      <p:ext uri="{BB962C8B-B14F-4D97-AF65-F5344CB8AC3E}">
        <p14:creationId xmlns:p14="http://schemas.microsoft.com/office/powerpoint/2010/main" val="3464934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059806" y="896812"/>
            <a:ext cx="8280936" cy="502766"/>
          </a:xfrm>
          <a:prstGeom prst="rect">
            <a:avLst/>
          </a:prstGeom>
          <a:noFill/>
        </p:spPr>
        <p:txBody>
          <a:bodyPr wrap="square" rtlCol="0">
            <a:spAutoFit/>
          </a:bodyPr>
          <a:lstStyle/>
          <a:p>
            <a:pPr algn="ctr"/>
            <a:r>
              <a:rPr lang="en-US" sz="2667" b="1" spc="-20" dirty="0">
                <a:latin typeface="Times New Roman"/>
                <a:cs typeface="Times New Roman"/>
              </a:rPr>
              <a:t>MODEL TRAINING</a:t>
            </a:r>
            <a:endParaRPr lang="en-IN" sz="2400" dirty="0"/>
          </a:p>
        </p:txBody>
      </p:sp>
      <p:sp>
        <p:nvSpPr>
          <p:cNvPr id="2" name="TextBox 1">
            <a:extLst>
              <a:ext uri="{FF2B5EF4-FFF2-40B4-BE49-F238E27FC236}">
                <a16:creationId xmlns:a16="http://schemas.microsoft.com/office/drawing/2014/main" id="{399A51E6-0E61-4E4C-AED8-422E865F8363}"/>
              </a:ext>
            </a:extLst>
          </p:cNvPr>
          <p:cNvSpPr txBox="1"/>
          <p:nvPr/>
        </p:nvSpPr>
        <p:spPr>
          <a:xfrm>
            <a:off x="1069447" y="1502370"/>
            <a:ext cx="10411326"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Model training: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Logistic regression model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 it with training data.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.fit(</a:t>
            </a:r>
            <a:r>
              <a:rPr lang="en-US" dirty="0" err="1">
                <a:latin typeface="Times New Roman" panose="02020603050405020304" pitchFamily="18" charset="0"/>
                <a:cs typeface="Times New Roman" panose="02020603050405020304" pitchFamily="18" charset="0"/>
              </a:rPr>
              <a:t>X_train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Y_train</a:t>
            </a:r>
            <a:r>
              <a:rPr lang="en-US" dirty="0">
                <a:latin typeface="Times New Roman" panose="02020603050405020304" pitchFamily="18" charset="0"/>
                <a:cs typeface="Times New Roman" panose="02020603050405020304" pitchFamily="18" charset="0"/>
              </a:rPr>
              <a:t>) to train our model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138E4B-93BA-4840-828E-71FBFA59125C}"/>
              </a:ext>
            </a:extLst>
          </p:cNvPr>
          <p:cNvPicPr>
            <a:picLocks noChangeAspect="1"/>
          </p:cNvPicPr>
          <p:nvPr/>
        </p:nvPicPr>
        <p:blipFill rotWithShape="1">
          <a:blip r:embed="rId3">
            <a:extLst>
              <a:ext uri="{28A0092B-C50C-407E-A947-70E740481C1C}">
                <a14:useLocalDpi xmlns:a14="http://schemas.microsoft.com/office/drawing/2010/main" val="0"/>
              </a:ext>
            </a:extLst>
          </a:blip>
          <a:srcRect l="5833" t="28455" r="5833" b="43355"/>
          <a:stretch/>
        </p:blipFill>
        <p:spPr>
          <a:xfrm>
            <a:off x="711227" y="3633096"/>
            <a:ext cx="10769546" cy="1933306"/>
          </a:xfrm>
          <a:prstGeom prst="rect">
            <a:avLst/>
          </a:prstGeom>
        </p:spPr>
      </p:pic>
    </p:spTree>
    <p:extLst>
      <p:ext uri="{BB962C8B-B14F-4D97-AF65-F5344CB8AC3E}">
        <p14:creationId xmlns:p14="http://schemas.microsoft.com/office/powerpoint/2010/main" val="3185688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142344" y="830759"/>
            <a:ext cx="8280936" cy="502766"/>
          </a:xfrm>
          <a:prstGeom prst="rect">
            <a:avLst/>
          </a:prstGeom>
          <a:noFill/>
        </p:spPr>
        <p:txBody>
          <a:bodyPr wrap="square" rtlCol="0">
            <a:spAutoFit/>
          </a:bodyPr>
          <a:lstStyle/>
          <a:p>
            <a:pPr algn="ctr"/>
            <a:r>
              <a:rPr lang="en-US" sz="2667" b="1" spc="-20" dirty="0">
                <a:latin typeface="Times New Roman"/>
                <a:cs typeface="Times New Roman"/>
              </a:rPr>
              <a:t>MODEL EVALUATION</a:t>
            </a:r>
            <a:endParaRPr lang="en-IN" sz="2400" dirty="0"/>
          </a:p>
        </p:txBody>
      </p:sp>
      <p:pic>
        <p:nvPicPr>
          <p:cNvPr id="4" name="Picture 3">
            <a:extLst>
              <a:ext uri="{FF2B5EF4-FFF2-40B4-BE49-F238E27FC236}">
                <a16:creationId xmlns:a16="http://schemas.microsoft.com/office/drawing/2014/main" id="{8D43F639-5433-4EFA-A5B5-50686013ADDD}"/>
              </a:ext>
            </a:extLst>
          </p:cNvPr>
          <p:cNvPicPr>
            <a:picLocks noChangeAspect="1"/>
          </p:cNvPicPr>
          <p:nvPr/>
        </p:nvPicPr>
        <p:blipFill rotWithShape="1">
          <a:blip r:embed="rId3">
            <a:extLst>
              <a:ext uri="{28A0092B-C50C-407E-A947-70E740481C1C}">
                <a14:useLocalDpi xmlns:a14="http://schemas.microsoft.com/office/drawing/2010/main" val="0"/>
              </a:ext>
            </a:extLst>
          </a:blip>
          <a:srcRect l="3789" t="26941" r="45876" b="51891"/>
          <a:stretch/>
        </p:blipFill>
        <p:spPr>
          <a:xfrm>
            <a:off x="5861345" y="4588696"/>
            <a:ext cx="6136849" cy="1451728"/>
          </a:xfrm>
          <a:prstGeom prst="rect">
            <a:avLst/>
          </a:prstGeom>
        </p:spPr>
      </p:pic>
      <p:sp>
        <p:nvSpPr>
          <p:cNvPr id="6" name="TextBox 5">
            <a:extLst>
              <a:ext uri="{FF2B5EF4-FFF2-40B4-BE49-F238E27FC236}">
                <a16:creationId xmlns:a16="http://schemas.microsoft.com/office/drawing/2014/main" id="{76DD7F23-245E-43FD-88D9-A7A90B97161E}"/>
              </a:ext>
            </a:extLst>
          </p:cNvPr>
          <p:cNvSpPr txBox="1"/>
          <p:nvPr/>
        </p:nvSpPr>
        <p:spPr>
          <a:xfrm>
            <a:off x="1467439" y="1490887"/>
            <a:ext cx="9257121" cy="286232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training data accuracy and the test data accuracy are both calculated and both are more than 70% so the accuracy is good.</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If we would have used more data somewhat like 1000-2000 the accuracy would be little higher.</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Model.predict</a:t>
            </a:r>
            <a:r>
              <a:rPr lang="en-US" dirty="0">
                <a:latin typeface="Times New Roman" panose="02020603050405020304" pitchFamily="18" charset="0"/>
                <a:cs typeface="Times New Roman" panose="02020603050405020304" pitchFamily="18" charset="0"/>
              </a:rPr>
              <a:t>() – prediction of training data accuracy score.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83.42 % accuracy for training.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Now we will check accuracy on test data. The model has not seen this data yet.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76.19 % accuracy for testing.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 out of 100 time 76 times the model can predict the correct object.</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0FFBE00-0AF1-421B-9498-225F9C6D31AA}"/>
              </a:ext>
            </a:extLst>
          </p:cNvPr>
          <p:cNvPicPr>
            <a:picLocks noChangeAspect="1"/>
          </p:cNvPicPr>
          <p:nvPr/>
        </p:nvPicPr>
        <p:blipFill rotWithShape="1">
          <a:blip r:embed="rId4"/>
          <a:srcRect l="1" t="60113" r="42904"/>
          <a:stretch/>
        </p:blipFill>
        <p:spPr>
          <a:xfrm>
            <a:off x="385182" y="4667933"/>
            <a:ext cx="5476163" cy="1293255"/>
          </a:xfrm>
          <a:prstGeom prst="rect">
            <a:avLst/>
          </a:prstGeom>
        </p:spPr>
      </p:pic>
    </p:spTree>
    <p:extLst>
      <p:ext uri="{BB962C8B-B14F-4D97-AF65-F5344CB8AC3E}">
        <p14:creationId xmlns:p14="http://schemas.microsoft.com/office/powerpoint/2010/main" val="334154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1955532" y="1088000"/>
            <a:ext cx="8280936" cy="872098"/>
          </a:xfrm>
          <a:prstGeom prst="rect">
            <a:avLst/>
          </a:prstGeom>
          <a:noFill/>
        </p:spPr>
        <p:txBody>
          <a:bodyPr wrap="square" rtlCol="0">
            <a:spAutoFit/>
          </a:bodyPr>
          <a:lstStyle/>
          <a:p>
            <a:pPr algn="ctr"/>
            <a:r>
              <a:rPr lang="en-US" sz="2667" b="1" spc="-20" dirty="0">
                <a:latin typeface="Times New Roman"/>
                <a:cs typeface="Times New Roman"/>
              </a:rPr>
              <a:t>ABSTRACT</a:t>
            </a:r>
          </a:p>
          <a:p>
            <a:pPr algn="ctr"/>
            <a:endParaRPr lang="en-IN" sz="2400" dirty="0"/>
          </a:p>
        </p:txBody>
      </p:sp>
      <p:sp>
        <p:nvSpPr>
          <p:cNvPr id="12" name="TextBox 11">
            <a:extLst>
              <a:ext uri="{FF2B5EF4-FFF2-40B4-BE49-F238E27FC236}">
                <a16:creationId xmlns:a16="http://schemas.microsoft.com/office/drawing/2014/main" id="{BB214468-4DBD-4CB9-AC3E-B028B04C77AA}"/>
              </a:ext>
            </a:extLst>
          </p:cNvPr>
          <p:cNvSpPr txBox="1"/>
          <p:nvPr/>
        </p:nvSpPr>
        <p:spPr>
          <a:xfrm>
            <a:off x="762000" y="2282713"/>
            <a:ext cx="6260969" cy="3933128"/>
          </a:xfrm>
          <a:prstGeom prst="rect">
            <a:avLst/>
          </a:prstGeom>
          <a:noFill/>
        </p:spPr>
        <p:txBody>
          <a:bodyPr wrap="square" rtlCol="0">
            <a:spAutoFit/>
          </a:bodyPr>
          <a:lstStyle/>
          <a:p>
            <a:pPr marR="6773">
              <a:lnSpc>
                <a:spcPts val="3773"/>
              </a:lnSpc>
              <a:spcBef>
                <a:spcPts val="940"/>
              </a:spcBef>
            </a:pPr>
            <a:r>
              <a:rPr lang="en-US" sz="2133" spc="-20" dirty="0">
                <a:latin typeface="Times New Roman" panose="02020603050405020304" pitchFamily="18" charset="0"/>
                <a:cs typeface="Times New Roman" panose="02020603050405020304" pitchFamily="18" charset="0"/>
              </a:rPr>
              <a:t>During a war between two countries the naval forces use submarines to fight wars. Submarines are at a great risk of getting blown by ocean mines planted by the enemies. The submarines are fully equipped with SONARs. These SONARs detect objects near the submarines. But not all the objects being detected are mines. Now how the submarine differentiates between the mine and a rock is a perfect use case of machine learning.</a:t>
            </a:r>
          </a:p>
        </p:txBody>
      </p:sp>
      <p:pic>
        <p:nvPicPr>
          <p:cNvPr id="3" name="Picture 2">
            <a:extLst>
              <a:ext uri="{FF2B5EF4-FFF2-40B4-BE49-F238E27FC236}">
                <a16:creationId xmlns:a16="http://schemas.microsoft.com/office/drawing/2014/main" id="{D44B0CAF-987C-4FAA-AF01-CAA207B2D3A5}"/>
              </a:ext>
            </a:extLst>
          </p:cNvPr>
          <p:cNvPicPr>
            <a:picLocks noChangeAspect="1"/>
          </p:cNvPicPr>
          <p:nvPr/>
        </p:nvPicPr>
        <p:blipFill rotWithShape="1">
          <a:blip r:embed="rId3">
            <a:extLst>
              <a:ext uri="{28A0092B-C50C-407E-A947-70E740481C1C}">
                <a14:useLocalDpi xmlns:a14="http://schemas.microsoft.com/office/drawing/2010/main" val="0"/>
              </a:ext>
            </a:extLst>
          </a:blip>
          <a:srcRect l="24777" r="24553" b="10317"/>
          <a:stretch/>
        </p:blipFill>
        <p:spPr>
          <a:xfrm>
            <a:off x="7758259" y="2102175"/>
            <a:ext cx="3836709" cy="3819809"/>
          </a:xfrm>
          <a:prstGeom prst="rect">
            <a:avLst/>
          </a:prstGeom>
        </p:spPr>
      </p:pic>
    </p:spTree>
    <p:extLst>
      <p:ext uri="{BB962C8B-B14F-4D97-AF65-F5344CB8AC3E}">
        <p14:creationId xmlns:p14="http://schemas.microsoft.com/office/powerpoint/2010/main" val="4169866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142344" y="830759"/>
            <a:ext cx="8280936" cy="502766"/>
          </a:xfrm>
          <a:prstGeom prst="rect">
            <a:avLst/>
          </a:prstGeom>
          <a:noFill/>
        </p:spPr>
        <p:txBody>
          <a:bodyPr wrap="square" rtlCol="0">
            <a:spAutoFit/>
          </a:bodyPr>
          <a:lstStyle/>
          <a:p>
            <a:pPr algn="ctr"/>
            <a:r>
              <a:rPr lang="en-US" sz="2667" b="1" spc="-20" dirty="0">
                <a:latin typeface="Times New Roman"/>
                <a:cs typeface="Times New Roman"/>
              </a:rPr>
              <a:t>MAKING UP THE PREDICTIVE SYSTEM</a:t>
            </a:r>
            <a:endParaRPr lang="en-IN" sz="2400" dirty="0"/>
          </a:p>
        </p:txBody>
      </p:sp>
      <p:sp>
        <p:nvSpPr>
          <p:cNvPr id="6" name="TextBox 5">
            <a:extLst>
              <a:ext uri="{FF2B5EF4-FFF2-40B4-BE49-F238E27FC236}">
                <a16:creationId xmlns:a16="http://schemas.microsoft.com/office/drawing/2014/main" id="{76DD7F23-245E-43FD-88D9-A7A90B97161E}"/>
              </a:ext>
            </a:extLst>
          </p:cNvPr>
          <p:cNvSpPr txBox="1"/>
          <p:nvPr/>
        </p:nvSpPr>
        <p:spPr>
          <a:xfrm>
            <a:off x="1467439" y="1490887"/>
            <a:ext cx="9257121"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take the input data and convert in np array to reduce the time complexity.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feed a sample data to check whether the model is working fine or not.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need to reshape the array to avoid confusion from the model side and we are predicting for one instance.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Calling the model functions in the </a:t>
            </a:r>
            <a:r>
              <a:rPr lang="en-US" dirty="0" err="1">
                <a:latin typeface="Times New Roman" panose="02020603050405020304" pitchFamily="18" charset="0"/>
                <a:cs typeface="Times New Roman" panose="02020603050405020304" pitchFamily="18" charset="0"/>
              </a:rPr>
              <a:t>model.predict</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Returns R or M.</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62E65D8-E998-41AB-9E37-D990C7984F24}"/>
              </a:ext>
            </a:extLst>
          </p:cNvPr>
          <p:cNvPicPr>
            <a:picLocks noChangeAspect="1"/>
          </p:cNvPicPr>
          <p:nvPr/>
        </p:nvPicPr>
        <p:blipFill rotWithShape="1">
          <a:blip r:embed="rId3">
            <a:extLst>
              <a:ext uri="{28A0092B-C50C-407E-A947-70E740481C1C}">
                <a14:useLocalDpi xmlns:a14="http://schemas.microsoft.com/office/drawing/2010/main" val="0"/>
              </a:ext>
            </a:extLst>
          </a:blip>
          <a:srcRect l="5954" t="32715" r="6134" b="12113"/>
          <a:stretch/>
        </p:blipFill>
        <p:spPr>
          <a:xfrm>
            <a:off x="1216057" y="3233392"/>
            <a:ext cx="9002598" cy="3178011"/>
          </a:xfrm>
          <a:prstGeom prst="rect">
            <a:avLst/>
          </a:prstGeom>
        </p:spPr>
      </p:pic>
    </p:spTree>
    <p:extLst>
      <p:ext uri="{BB962C8B-B14F-4D97-AF65-F5344CB8AC3E}">
        <p14:creationId xmlns:p14="http://schemas.microsoft.com/office/powerpoint/2010/main" val="3476126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142344" y="830759"/>
            <a:ext cx="8280936" cy="502766"/>
          </a:xfrm>
          <a:prstGeom prst="rect">
            <a:avLst/>
          </a:prstGeom>
          <a:noFill/>
        </p:spPr>
        <p:txBody>
          <a:bodyPr wrap="square" rtlCol="0">
            <a:spAutoFit/>
          </a:bodyPr>
          <a:lstStyle/>
          <a:p>
            <a:pPr algn="ctr"/>
            <a:r>
              <a:rPr lang="en-US" sz="2667" b="1" spc="-20" dirty="0">
                <a:latin typeface="Times New Roman"/>
                <a:cs typeface="Times New Roman"/>
              </a:rPr>
              <a:t>MAKING UP THE PREDICTIVE SYSTEM</a:t>
            </a:r>
            <a:endParaRPr lang="en-IN" sz="2400" dirty="0"/>
          </a:p>
        </p:txBody>
      </p:sp>
      <p:sp>
        <p:nvSpPr>
          <p:cNvPr id="6" name="TextBox 5">
            <a:extLst>
              <a:ext uri="{FF2B5EF4-FFF2-40B4-BE49-F238E27FC236}">
                <a16:creationId xmlns:a16="http://schemas.microsoft.com/office/drawing/2014/main" id="{76DD7F23-245E-43FD-88D9-A7A90B97161E}"/>
              </a:ext>
            </a:extLst>
          </p:cNvPr>
          <p:cNvSpPr txBox="1"/>
          <p:nvPr/>
        </p:nvSpPr>
        <p:spPr>
          <a:xfrm>
            <a:off x="1467439" y="1490887"/>
            <a:ext cx="9257121"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E129B0-5EE1-4605-929C-2E5C8BC409AD}"/>
              </a:ext>
            </a:extLst>
          </p:cNvPr>
          <p:cNvPicPr>
            <a:picLocks noChangeAspect="1"/>
          </p:cNvPicPr>
          <p:nvPr/>
        </p:nvPicPr>
        <p:blipFill rotWithShape="1">
          <a:blip r:embed="rId3">
            <a:extLst>
              <a:ext uri="{28A0092B-C50C-407E-A947-70E740481C1C}">
                <a14:useLocalDpi xmlns:a14="http://schemas.microsoft.com/office/drawing/2010/main" val="0"/>
              </a:ext>
            </a:extLst>
          </a:blip>
          <a:srcRect l="5876" t="33459" r="5283" b="11065"/>
          <a:stretch/>
        </p:blipFill>
        <p:spPr>
          <a:xfrm>
            <a:off x="311085" y="1657676"/>
            <a:ext cx="11678480" cy="4102102"/>
          </a:xfrm>
          <a:prstGeom prst="rect">
            <a:avLst/>
          </a:prstGeom>
        </p:spPr>
      </p:pic>
    </p:spTree>
    <p:extLst>
      <p:ext uri="{BB962C8B-B14F-4D97-AF65-F5344CB8AC3E}">
        <p14:creationId xmlns:p14="http://schemas.microsoft.com/office/powerpoint/2010/main" val="360761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142344" y="830759"/>
            <a:ext cx="8280936" cy="502766"/>
          </a:xfrm>
          <a:prstGeom prst="rect">
            <a:avLst/>
          </a:prstGeom>
          <a:noFill/>
        </p:spPr>
        <p:txBody>
          <a:bodyPr wrap="square" rtlCol="0">
            <a:spAutoFit/>
          </a:bodyPr>
          <a:lstStyle/>
          <a:p>
            <a:pPr algn="ctr"/>
            <a:r>
              <a:rPr lang="en-US" sz="2667" b="1" spc="-20" dirty="0">
                <a:latin typeface="Times New Roman"/>
                <a:cs typeface="Times New Roman"/>
              </a:rPr>
              <a:t>FUTURE PROSPECTS</a:t>
            </a:r>
            <a:endParaRPr lang="en-IN" sz="2400" dirty="0"/>
          </a:p>
        </p:txBody>
      </p:sp>
      <p:sp>
        <p:nvSpPr>
          <p:cNvPr id="6" name="TextBox 5">
            <a:extLst>
              <a:ext uri="{FF2B5EF4-FFF2-40B4-BE49-F238E27FC236}">
                <a16:creationId xmlns:a16="http://schemas.microsoft.com/office/drawing/2014/main" id="{76DD7F23-245E-43FD-88D9-A7A90B97161E}"/>
              </a:ext>
            </a:extLst>
          </p:cNvPr>
          <p:cNvSpPr txBox="1"/>
          <p:nvPr/>
        </p:nvSpPr>
        <p:spPr>
          <a:xfrm>
            <a:off x="1467439" y="1490887"/>
            <a:ext cx="9257121"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71F666A-6604-4C76-9C99-6A61C7172317}"/>
              </a:ext>
            </a:extLst>
          </p:cNvPr>
          <p:cNvSpPr txBox="1"/>
          <p:nvPr/>
        </p:nvSpPr>
        <p:spPr>
          <a:xfrm>
            <a:off x="1027522" y="2017336"/>
            <a:ext cx="10369484" cy="341632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In the ocean bed there are many more unwanted materials other than rock which can effect the prediction procedure of our model. Radioactive wastes, plastic wastes and many other kinds of mines are also present there. For such a sensitive calculation the accuracy should be very high like 85-90%. This machine learning model which we made needs a lot more of improvement and improvisation to properly determine the type of material that is encountered.</a:t>
            </a:r>
          </a:p>
          <a:p>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future work more, complex data will be handled using big data Hadoop framework. With random forest algorithm, the results are further optimized by feature selection to get the accuracy of 91.15%</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 project we did majorly focuses on the backend working of the sonar the frontend development need the knowledge of flask or Django framework. After acquiring that knowledge we would be able to develop the frontend and think of deployment.</a:t>
            </a:r>
          </a:p>
        </p:txBody>
      </p:sp>
    </p:spTree>
    <p:extLst>
      <p:ext uri="{BB962C8B-B14F-4D97-AF65-F5344CB8AC3E}">
        <p14:creationId xmlns:p14="http://schemas.microsoft.com/office/powerpoint/2010/main" val="2216784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142344" y="830759"/>
            <a:ext cx="8280936" cy="502766"/>
          </a:xfrm>
          <a:prstGeom prst="rect">
            <a:avLst/>
          </a:prstGeom>
          <a:noFill/>
        </p:spPr>
        <p:txBody>
          <a:bodyPr wrap="square" rtlCol="0">
            <a:spAutoFit/>
          </a:bodyPr>
          <a:lstStyle/>
          <a:p>
            <a:pPr algn="ctr"/>
            <a:r>
              <a:rPr lang="en-US" sz="2667" b="1" spc="-20" dirty="0">
                <a:latin typeface="Times New Roman"/>
                <a:cs typeface="Times New Roman"/>
              </a:rPr>
              <a:t>FUTURE PROSPECTS</a:t>
            </a:r>
            <a:endParaRPr lang="en-IN" sz="2400" dirty="0"/>
          </a:p>
        </p:txBody>
      </p:sp>
      <p:sp>
        <p:nvSpPr>
          <p:cNvPr id="6" name="TextBox 5">
            <a:extLst>
              <a:ext uri="{FF2B5EF4-FFF2-40B4-BE49-F238E27FC236}">
                <a16:creationId xmlns:a16="http://schemas.microsoft.com/office/drawing/2014/main" id="{76DD7F23-245E-43FD-88D9-A7A90B97161E}"/>
              </a:ext>
            </a:extLst>
          </p:cNvPr>
          <p:cNvSpPr txBox="1"/>
          <p:nvPr/>
        </p:nvSpPr>
        <p:spPr>
          <a:xfrm>
            <a:off x="1467439" y="1490887"/>
            <a:ext cx="9257121"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FB117F8-2805-470A-8BC6-29403BC17B8A}"/>
              </a:ext>
            </a:extLst>
          </p:cNvPr>
          <p:cNvPicPr>
            <a:picLocks noChangeAspect="1"/>
          </p:cNvPicPr>
          <p:nvPr/>
        </p:nvPicPr>
        <p:blipFill rotWithShape="1">
          <a:blip r:embed="rId3"/>
          <a:srcRect l="8428" t="33458" r="47268" b="16426"/>
          <a:stretch/>
        </p:blipFill>
        <p:spPr>
          <a:xfrm>
            <a:off x="2441542" y="1229831"/>
            <a:ext cx="7141998" cy="4544328"/>
          </a:xfrm>
          <a:prstGeom prst="rect">
            <a:avLst/>
          </a:prstGeom>
        </p:spPr>
      </p:pic>
    </p:spTree>
    <p:extLst>
      <p:ext uri="{BB962C8B-B14F-4D97-AF65-F5344CB8AC3E}">
        <p14:creationId xmlns:p14="http://schemas.microsoft.com/office/powerpoint/2010/main" val="1978372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2142344" y="830759"/>
            <a:ext cx="8280936" cy="502766"/>
          </a:xfrm>
          <a:prstGeom prst="rect">
            <a:avLst/>
          </a:prstGeom>
          <a:noFill/>
        </p:spPr>
        <p:txBody>
          <a:bodyPr wrap="square" rtlCol="0">
            <a:spAutoFit/>
          </a:bodyPr>
          <a:lstStyle/>
          <a:p>
            <a:pPr algn="ctr"/>
            <a:r>
              <a:rPr lang="en-US" sz="2667" b="1" spc="-20" dirty="0">
                <a:latin typeface="Times New Roman"/>
                <a:cs typeface="Times New Roman"/>
              </a:rPr>
              <a:t>CONCLUSION</a:t>
            </a:r>
            <a:endParaRPr lang="en-IN" sz="2400" dirty="0"/>
          </a:p>
        </p:txBody>
      </p:sp>
      <p:sp>
        <p:nvSpPr>
          <p:cNvPr id="6" name="TextBox 5">
            <a:extLst>
              <a:ext uri="{FF2B5EF4-FFF2-40B4-BE49-F238E27FC236}">
                <a16:creationId xmlns:a16="http://schemas.microsoft.com/office/drawing/2014/main" id="{76DD7F23-245E-43FD-88D9-A7A90B97161E}"/>
              </a:ext>
            </a:extLst>
          </p:cNvPr>
          <p:cNvSpPr txBox="1"/>
          <p:nvPr/>
        </p:nvSpPr>
        <p:spPr>
          <a:xfrm>
            <a:off x="1467439" y="1490887"/>
            <a:ext cx="9257121"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71F666A-6604-4C76-9C99-6A61C7172317}"/>
              </a:ext>
            </a:extLst>
          </p:cNvPr>
          <p:cNvSpPr txBox="1"/>
          <p:nvPr/>
        </p:nvSpPr>
        <p:spPr>
          <a:xfrm>
            <a:off x="1027522" y="2017336"/>
            <a:ext cx="103694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adequate  prediction miniature,  united with the  machine learning classifying  features, is proposed which can conclude if the target of the sound wave is either a rock or a mine.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1691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1955532" y="1088000"/>
            <a:ext cx="8280936" cy="872098"/>
          </a:xfrm>
          <a:prstGeom prst="rect">
            <a:avLst/>
          </a:prstGeom>
          <a:noFill/>
        </p:spPr>
        <p:txBody>
          <a:bodyPr wrap="square" rtlCol="0">
            <a:spAutoFit/>
          </a:bodyPr>
          <a:lstStyle/>
          <a:p>
            <a:pPr algn="ctr"/>
            <a:r>
              <a:rPr lang="en-US" sz="2667" b="1" spc="-20" dirty="0">
                <a:latin typeface="Times New Roman"/>
                <a:cs typeface="Times New Roman"/>
              </a:rPr>
              <a:t>LITERATURE SURVEY</a:t>
            </a:r>
          </a:p>
          <a:p>
            <a:pPr algn="ctr"/>
            <a:endParaRPr lang="en-IN" sz="2400" dirty="0"/>
          </a:p>
        </p:txBody>
      </p:sp>
      <p:sp>
        <p:nvSpPr>
          <p:cNvPr id="12" name="TextBox 11">
            <a:extLst>
              <a:ext uri="{FF2B5EF4-FFF2-40B4-BE49-F238E27FC236}">
                <a16:creationId xmlns:a16="http://schemas.microsoft.com/office/drawing/2014/main" id="{BB214468-4DBD-4CB9-AC3E-B028B04C77AA}"/>
              </a:ext>
            </a:extLst>
          </p:cNvPr>
          <p:cNvSpPr txBox="1"/>
          <p:nvPr/>
        </p:nvSpPr>
        <p:spPr>
          <a:xfrm>
            <a:off x="762000" y="2282713"/>
            <a:ext cx="10668000" cy="3445815"/>
          </a:xfrm>
          <a:prstGeom prst="rect">
            <a:avLst/>
          </a:prstGeom>
          <a:noFill/>
        </p:spPr>
        <p:txBody>
          <a:bodyPr wrap="square" rtlCol="0">
            <a:spAutoFit/>
          </a:bodyPr>
          <a:lstStyle/>
          <a:p>
            <a:pPr marR="6773">
              <a:lnSpc>
                <a:spcPts val="3773"/>
              </a:lnSpc>
              <a:spcBef>
                <a:spcPts val="940"/>
              </a:spcBef>
            </a:pPr>
            <a:r>
              <a:rPr lang="en-US" sz="2133" spc="-20" dirty="0">
                <a:latin typeface="Times New Roman" panose="02020603050405020304" pitchFamily="18" charset="0"/>
                <a:cs typeface="Times New Roman" panose="02020603050405020304" pitchFamily="18" charset="0"/>
              </a:rPr>
              <a:t>The discovery of rocks and minerals would have been very difficult past the development of the SONAR technique, which relays on certain parameters to be able to detect the obstacle or the surface is a rock or a mine. Machine learning has drawn the attention of maximum part of the technology related and based industries, by showing advancements in the predictive analytics. The main aim is to emanate a capable prediction representative, united by the machine learning algorithmic characteristics, which can figure out if the target of the sound wave is either a rock or a mine or any other organism or any kind of other body. </a:t>
            </a:r>
          </a:p>
        </p:txBody>
      </p:sp>
    </p:spTree>
    <p:extLst>
      <p:ext uri="{BB962C8B-B14F-4D97-AF65-F5344CB8AC3E}">
        <p14:creationId xmlns:p14="http://schemas.microsoft.com/office/powerpoint/2010/main" val="4043726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1955532" y="1088000"/>
            <a:ext cx="8280936" cy="872098"/>
          </a:xfrm>
          <a:prstGeom prst="rect">
            <a:avLst/>
          </a:prstGeom>
          <a:noFill/>
        </p:spPr>
        <p:txBody>
          <a:bodyPr wrap="square" rtlCol="0">
            <a:spAutoFit/>
          </a:bodyPr>
          <a:lstStyle/>
          <a:p>
            <a:pPr algn="ctr"/>
            <a:r>
              <a:rPr lang="en-US" sz="2667" b="1" spc="-20" dirty="0">
                <a:latin typeface="Times New Roman"/>
                <a:cs typeface="Times New Roman"/>
              </a:rPr>
              <a:t>LITERATURE SURVEY(cont.)</a:t>
            </a:r>
          </a:p>
          <a:p>
            <a:pPr algn="ctr"/>
            <a:endParaRPr lang="en-IN" sz="2400" dirty="0"/>
          </a:p>
        </p:txBody>
      </p:sp>
      <p:sp>
        <p:nvSpPr>
          <p:cNvPr id="12" name="TextBox 11">
            <a:extLst>
              <a:ext uri="{FF2B5EF4-FFF2-40B4-BE49-F238E27FC236}">
                <a16:creationId xmlns:a16="http://schemas.microsoft.com/office/drawing/2014/main" id="{BB214468-4DBD-4CB9-AC3E-B028B04C77AA}"/>
              </a:ext>
            </a:extLst>
          </p:cNvPr>
          <p:cNvSpPr txBox="1"/>
          <p:nvPr/>
        </p:nvSpPr>
        <p:spPr>
          <a:xfrm>
            <a:off x="762000" y="2282713"/>
            <a:ext cx="10668000" cy="4420441"/>
          </a:xfrm>
          <a:prstGeom prst="rect">
            <a:avLst/>
          </a:prstGeom>
          <a:noFill/>
        </p:spPr>
        <p:txBody>
          <a:bodyPr wrap="square" rtlCol="0">
            <a:spAutoFit/>
          </a:bodyPr>
          <a:lstStyle/>
          <a:p>
            <a:pPr marR="6773">
              <a:lnSpc>
                <a:spcPts val="3773"/>
              </a:lnSpc>
              <a:spcBef>
                <a:spcPts val="940"/>
              </a:spcBef>
            </a:pPr>
            <a:r>
              <a:rPr lang="en-US" sz="2133" spc="-20" dirty="0">
                <a:latin typeface="Times New Roman" panose="02020603050405020304" pitchFamily="18" charset="0"/>
                <a:cs typeface="Times New Roman" panose="02020603050405020304" pitchFamily="18" charset="0"/>
              </a:rPr>
              <a:t>This attempt is a clear-cut case study which comes up with a machine learning plan for the grading of rocks and minerals, executed on a huge, highly spatial and complex SONAR dataset. The attempts are done on highly spatial SONAR dataset and achieved an accuracy of 83.17% and AUC came out to be 0.92. With random forest algorithm, the results are further optimized by feature selection to get the accuracy of 90%. Assuring results are found, when the fulfilment of the designed groundwork is set side by side with the standard classifiers like SVM, random forest, etc. using different evaluation metrics like accuracy, sensitivity, etc. Machine learning is performing a major role in improving the quality of detection of underwater natural resources, and will tend be better in the near future.</a:t>
            </a:r>
          </a:p>
        </p:txBody>
      </p:sp>
    </p:spTree>
    <p:extLst>
      <p:ext uri="{BB962C8B-B14F-4D97-AF65-F5344CB8AC3E}">
        <p14:creationId xmlns:p14="http://schemas.microsoft.com/office/powerpoint/2010/main" val="1290161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1955532" y="1088000"/>
            <a:ext cx="8280936" cy="872098"/>
          </a:xfrm>
          <a:prstGeom prst="rect">
            <a:avLst/>
          </a:prstGeom>
          <a:noFill/>
        </p:spPr>
        <p:txBody>
          <a:bodyPr wrap="square" rtlCol="0">
            <a:spAutoFit/>
          </a:bodyPr>
          <a:lstStyle/>
          <a:p>
            <a:pPr algn="ctr"/>
            <a:r>
              <a:rPr lang="en-US" sz="2667" b="1" spc="-20" dirty="0">
                <a:latin typeface="Times New Roman"/>
                <a:cs typeface="Times New Roman"/>
              </a:rPr>
              <a:t>WORKFLOW</a:t>
            </a:r>
          </a:p>
          <a:p>
            <a:pPr algn="ctr"/>
            <a:endParaRPr lang="en-IN" sz="2400" dirty="0"/>
          </a:p>
        </p:txBody>
      </p:sp>
      <p:sp>
        <p:nvSpPr>
          <p:cNvPr id="12" name="TextBox 11">
            <a:extLst>
              <a:ext uri="{FF2B5EF4-FFF2-40B4-BE49-F238E27FC236}">
                <a16:creationId xmlns:a16="http://schemas.microsoft.com/office/drawing/2014/main" id="{BB214468-4DBD-4CB9-AC3E-B028B04C77AA}"/>
              </a:ext>
            </a:extLst>
          </p:cNvPr>
          <p:cNvSpPr txBox="1"/>
          <p:nvPr/>
        </p:nvSpPr>
        <p:spPr>
          <a:xfrm>
            <a:off x="762000" y="2282713"/>
            <a:ext cx="10668000" cy="4163960"/>
          </a:xfrm>
          <a:prstGeom prst="rect">
            <a:avLst/>
          </a:prstGeom>
          <a:noFill/>
        </p:spPr>
        <p:txBody>
          <a:bodyPr wrap="square" rtlCol="0">
            <a:spAutoFit/>
          </a:bodyPr>
          <a:lstStyle/>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Collection of sonar data – The SONAR data of the can be collected in form of a CSV file. CSV file can be viewed through MS excel, Notepad, or Power BI.</a:t>
            </a:r>
          </a:p>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Data pre-processing and analysis – Removal of unwanted data and outliers are an important part because it can drastically effect the accuracy score and other statistical measures.</a:t>
            </a:r>
          </a:p>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Feeding the sonar data to machine learning model – This is done to train the model before testing can be done. The higher amount of data we feed higher is the level of training and higher will be the accuracy score.</a:t>
            </a:r>
            <a:br>
              <a:rPr lang="en-US" sz="2133" spc="-20" dirty="0">
                <a:latin typeface="Times New Roman" panose="02020603050405020304" pitchFamily="18" charset="0"/>
                <a:cs typeface="Times New Roman" panose="02020603050405020304" pitchFamily="18" charset="0"/>
              </a:rPr>
            </a:br>
            <a:endParaRPr lang="en-US" sz="2133" spc="-2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897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1955532" y="1088000"/>
            <a:ext cx="8280936" cy="872098"/>
          </a:xfrm>
          <a:prstGeom prst="rect">
            <a:avLst/>
          </a:prstGeom>
          <a:noFill/>
        </p:spPr>
        <p:txBody>
          <a:bodyPr wrap="square" rtlCol="0">
            <a:spAutoFit/>
          </a:bodyPr>
          <a:lstStyle/>
          <a:p>
            <a:pPr algn="ctr"/>
            <a:r>
              <a:rPr lang="en-US" sz="2667" b="1" spc="-20" dirty="0">
                <a:latin typeface="Times New Roman"/>
                <a:cs typeface="Times New Roman"/>
              </a:rPr>
              <a:t>WORKFLOW(cont.)</a:t>
            </a:r>
          </a:p>
          <a:p>
            <a:pPr algn="ctr"/>
            <a:endParaRPr lang="en-IN" sz="2400" dirty="0"/>
          </a:p>
        </p:txBody>
      </p:sp>
      <p:sp>
        <p:nvSpPr>
          <p:cNvPr id="12" name="TextBox 11">
            <a:extLst>
              <a:ext uri="{FF2B5EF4-FFF2-40B4-BE49-F238E27FC236}">
                <a16:creationId xmlns:a16="http://schemas.microsoft.com/office/drawing/2014/main" id="{BB214468-4DBD-4CB9-AC3E-B028B04C77AA}"/>
              </a:ext>
            </a:extLst>
          </p:cNvPr>
          <p:cNvSpPr txBox="1"/>
          <p:nvPr/>
        </p:nvSpPr>
        <p:spPr>
          <a:xfrm>
            <a:off x="762000" y="2282713"/>
            <a:ext cx="10668000" cy="4651273"/>
          </a:xfrm>
          <a:prstGeom prst="rect">
            <a:avLst/>
          </a:prstGeom>
          <a:noFill/>
        </p:spPr>
        <p:txBody>
          <a:bodyPr wrap="square" rtlCol="0">
            <a:spAutoFit/>
          </a:bodyPr>
          <a:lstStyle/>
          <a:p>
            <a:pPr marL="457200" marR="6773" indent="-457200">
              <a:lnSpc>
                <a:spcPts val="3773"/>
              </a:lnSpc>
              <a:spcBef>
                <a:spcPts val="940"/>
              </a:spcBef>
              <a:buFont typeface="+mj-lt"/>
              <a:buAutoNum type="arabicPeriod" startAt="4"/>
            </a:pPr>
            <a:r>
              <a:rPr lang="en-US" sz="2133" spc="-20" dirty="0">
                <a:latin typeface="Times New Roman" panose="02020603050405020304" pitchFamily="18" charset="0"/>
                <a:ea typeface="Calibri" panose="020F0502020204030204" pitchFamily="34" charset="0"/>
                <a:cs typeface="Times New Roman" panose="02020603050405020304" pitchFamily="18" charset="0"/>
              </a:rPr>
              <a:t>S</a:t>
            </a:r>
            <a:r>
              <a:rPr lang="en-US" sz="2133" spc="-20" dirty="0">
                <a:effectLst/>
                <a:latin typeface="Times New Roman" panose="02020603050405020304" pitchFamily="18" charset="0"/>
                <a:ea typeface="Calibri" panose="020F0502020204030204" pitchFamily="34" charset="0"/>
                <a:cs typeface="Times New Roman" panose="02020603050405020304" pitchFamily="18" charset="0"/>
              </a:rPr>
              <a:t>plitting into training and test data- Segregation of the given dataset is very important. </a:t>
            </a:r>
            <a:r>
              <a:rPr lang="en-US" sz="2133" spc="-20" dirty="0">
                <a:latin typeface="Times New Roman" panose="02020603050405020304" pitchFamily="18" charset="0"/>
                <a:ea typeface="Calibri" panose="020F0502020204030204" pitchFamily="34" charset="0"/>
                <a:cs typeface="Times New Roman" panose="02020603050405020304" pitchFamily="18" charset="0"/>
              </a:rPr>
              <a:t>Training data is the data from which the machine will be learning and training the model on the other hand test data is the data which is completely unknown to our machine.</a:t>
            </a:r>
          </a:p>
          <a:p>
            <a:pPr marL="457200" marR="6773" indent="-457200">
              <a:lnSpc>
                <a:spcPts val="3773"/>
              </a:lnSpc>
              <a:spcBef>
                <a:spcPts val="940"/>
              </a:spcBef>
              <a:buFont typeface="+mj-lt"/>
              <a:buAutoNum type="arabicPeriod" startAt="4"/>
            </a:pPr>
            <a:r>
              <a:rPr lang="en-US" sz="2133" spc="-20" dirty="0">
                <a:latin typeface="Times New Roman" panose="02020603050405020304" pitchFamily="18" charset="0"/>
                <a:cs typeface="Times New Roman" panose="02020603050405020304" pitchFamily="18" charset="0"/>
              </a:rPr>
              <a:t>Logistic Regression – We will be using logistic regression model to predict between rock and mine which we are going to discuss in further slides</a:t>
            </a:r>
          </a:p>
          <a:p>
            <a:pPr marL="457200" marR="6773" indent="-457200">
              <a:lnSpc>
                <a:spcPts val="3773"/>
              </a:lnSpc>
              <a:spcBef>
                <a:spcPts val="940"/>
              </a:spcBef>
              <a:buFont typeface="+mj-lt"/>
              <a:buAutoNum type="arabicPeriod" startAt="4"/>
            </a:pPr>
            <a:r>
              <a:rPr lang="en-US" sz="2133" spc="-20" dirty="0">
                <a:latin typeface="Times New Roman" panose="02020603050405020304" pitchFamily="18" charset="0"/>
                <a:cs typeface="Times New Roman" panose="02020603050405020304" pitchFamily="18" charset="0"/>
              </a:rPr>
              <a:t>Supervised Learning algorithm - A supervised learning algorithm takes a known set of input data (the learning set) and known responses to the data (the output), and forms a model to generate reasonable predictions for the response to the new input data.</a:t>
            </a:r>
            <a:br>
              <a:rPr lang="en-US" sz="2133" spc="-20" dirty="0">
                <a:latin typeface="Times New Roman" panose="02020603050405020304" pitchFamily="18" charset="0"/>
                <a:cs typeface="Times New Roman" panose="02020603050405020304" pitchFamily="18" charset="0"/>
              </a:rPr>
            </a:br>
            <a:endParaRPr lang="en-US" sz="2133" spc="-2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862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3" name="Picture 2">
            <a:extLst>
              <a:ext uri="{FF2B5EF4-FFF2-40B4-BE49-F238E27FC236}">
                <a16:creationId xmlns:a16="http://schemas.microsoft.com/office/drawing/2014/main" id="{39926347-6AB8-41F3-96A6-40496D437732}"/>
              </a:ext>
            </a:extLst>
          </p:cNvPr>
          <p:cNvPicPr>
            <a:picLocks noChangeAspect="1"/>
          </p:cNvPicPr>
          <p:nvPr/>
        </p:nvPicPr>
        <p:blipFill rotWithShape="1">
          <a:blip r:embed="rId3">
            <a:extLst>
              <a:ext uri="{28A0092B-C50C-407E-A947-70E740481C1C}">
                <a14:useLocalDpi xmlns:a14="http://schemas.microsoft.com/office/drawing/2010/main" val="0"/>
              </a:ext>
            </a:extLst>
          </a:blip>
          <a:srcRect l="14643" t="2404" r="12928"/>
          <a:stretch/>
        </p:blipFill>
        <p:spPr>
          <a:xfrm>
            <a:off x="2187018" y="385134"/>
            <a:ext cx="8031637" cy="6087732"/>
          </a:xfrm>
          <a:prstGeom prst="rect">
            <a:avLst/>
          </a:prstGeom>
        </p:spPr>
      </p:pic>
      <p:sp>
        <p:nvSpPr>
          <p:cNvPr id="4" name="Rectangle 3">
            <a:extLst>
              <a:ext uri="{FF2B5EF4-FFF2-40B4-BE49-F238E27FC236}">
                <a16:creationId xmlns:a16="http://schemas.microsoft.com/office/drawing/2014/main" id="{6D714C74-1382-4480-8F2A-D7B6A7BB760F}"/>
              </a:ext>
            </a:extLst>
          </p:cNvPr>
          <p:cNvSpPr/>
          <p:nvPr/>
        </p:nvSpPr>
        <p:spPr>
          <a:xfrm>
            <a:off x="5260157" y="6174557"/>
            <a:ext cx="1753385" cy="37707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27345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1955532" y="1088000"/>
            <a:ext cx="8280936" cy="872098"/>
          </a:xfrm>
          <a:prstGeom prst="rect">
            <a:avLst/>
          </a:prstGeom>
          <a:noFill/>
        </p:spPr>
        <p:txBody>
          <a:bodyPr wrap="square" rtlCol="0">
            <a:spAutoFit/>
          </a:bodyPr>
          <a:lstStyle/>
          <a:p>
            <a:pPr algn="ctr"/>
            <a:r>
              <a:rPr lang="en-US" sz="2667" b="1" spc="-20" dirty="0">
                <a:latin typeface="Times New Roman"/>
                <a:cs typeface="Times New Roman"/>
              </a:rPr>
              <a:t>REQUIREMENT ANALYSIS</a:t>
            </a:r>
          </a:p>
          <a:p>
            <a:pPr algn="ctr"/>
            <a:endParaRPr lang="en-IN" sz="2400" dirty="0"/>
          </a:p>
        </p:txBody>
      </p:sp>
      <p:sp>
        <p:nvSpPr>
          <p:cNvPr id="12" name="TextBox 11">
            <a:extLst>
              <a:ext uri="{FF2B5EF4-FFF2-40B4-BE49-F238E27FC236}">
                <a16:creationId xmlns:a16="http://schemas.microsoft.com/office/drawing/2014/main" id="{BB214468-4DBD-4CB9-AC3E-B028B04C77AA}"/>
              </a:ext>
            </a:extLst>
          </p:cNvPr>
          <p:cNvSpPr txBox="1"/>
          <p:nvPr/>
        </p:nvSpPr>
        <p:spPr>
          <a:xfrm>
            <a:off x="844208" y="1882032"/>
            <a:ext cx="10668000" cy="4163960"/>
          </a:xfrm>
          <a:prstGeom prst="rect">
            <a:avLst/>
          </a:prstGeom>
          <a:noFill/>
        </p:spPr>
        <p:txBody>
          <a:bodyPr wrap="square" rtlCol="0">
            <a:spAutoFit/>
          </a:bodyPr>
          <a:lstStyle/>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MS EXCEL – A CSV is a comma-separated values file, which allows data to be saved in a tabular format. CSVs look like a garden-variety spreadsheet but with a . csv extension. CSV files can be used with most any spreadsheet program, such as Microsoft Excel</a:t>
            </a:r>
          </a:p>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NOTEPAD – To extract data during the testing of our model</a:t>
            </a:r>
          </a:p>
          <a:p>
            <a:pPr marL="457200" marR="6773" indent="-457200">
              <a:lnSpc>
                <a:spcPts val="3773"/>
              </a:lnSpc>
              <a:spcBef>
                <a:spcPts val="940"/>
              </a:spcBef>
              <a:buFont typeface="+mj-lt"/>
              <a:buAutoNum type="arabicPeriod"/>
            </a:pPr>
            <a:r>
              <a:rPr lang="en-US" sz="2133" spc="-20" dirty="0">
                <a:latin typeface="Times New Roman" panose="02020603050405020304" pitchFamily="18" charset="0"/>
                <a:cs typeface="Times New Roman" panose="02020603050405020304" pitchFamily="18" charset="0"/>
              </a:rPr>
              <a:t>JUPYTER NOTEBOOK – </a:t>
            </a:r>
            <a:r>
              <a:rPr lang="en-US" sz="2133" spc="-20" dirty="0" err="1">
                <a:latin typeface="Times New Roman" panose="02020603050405020304" pitchFamily="18" charset="0"/>
                <a:cs typeface="Times New Roman" panose="02020603050405020304" pitchFamily="18" charset="0"/>
              </a:rPr>
              <a:t>Jupyter</a:t>
            </a:r>
            <a:r>
              <a:rPr lang="en-US" sz="2133" spc="-20" dirty="0">
                <a:latin typeface="Times New Roman" panose="02020603050405020304" pitchFamily="18" charset="0"/>
                <a:cs typeface="Times New Roman" panose="02020603050405020304" pitchFamily="18" charset="0"/>
              </a:rPr>
              <a:t> Notebook is an open-source web application that allows a user, scientific researcher, scholar or analyst to create and share the document called the Notebook, containing live codes, documentation, graphs, plots, and visualizations.</a:t>
            </a:r>
            <a:br>
              <a:rPr lang="en-US" sz="2133" spc="-20" dirty="0">
                <a:latin typeface="Times New Roman" panose="02020603050405020304" pitchFamily="18" charset="0"/>
                <a:cs typeface="Times New Roman" panose="02020603050405020304" pitchFamily="18" charset="0"/>
              </a:rPr>
            </a:br>
            <a:endParaRPr lang="en-US" sz="2133" spc="-2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2917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8" name="TextBox 7">
            <a:extLst>
              <a:ext uri="{FF2B5EF4-FFF2-40B4-BE49-F238E27FC236}">
                <a16:creationId xmlns:a16="http://schemas.microsoft.com/office/drawing/2014/main" id="{981E4797-CB45-46A6-A765-18D41DF0AC68}"/>
              </a:ext>
            </a:extLst>
          </p:cNvPr>
          <p:cNvSpPr txBox="1"/>
          <p:nvPr/>
        </p:nvSpPr>
        <p:spPr>
          <a:xfrm>
            <a:off x="1955532" y="1088000"/>
            <a:ext cx="8280936" cy="872098"/>
          </a:xfrm>
          <a:prstGeom prst="rect">
            <a:avLst/>
          </a:prstGeom>
          <a:noFill/>
        </p:spPr>
        <p:txBody>
          <a:bodyPr wrap="square" rtlCol="0">
            <a:spAutoFit/>
          </a:bodyPr>
          <a:lstStyle/>
          <a:p>
            <a:pPr algn="ctr"/>
            <a:r>
              <a:rPr lang="en-US" sz="2667" b="1" spc="-20" dirty="0">
                <a:latin typeface="Times New Roman"/>
                <a:cs typeface="Times New Roman"/>
              </a:rPr>
              <a:t>DATASET(cont.)</a:t>
            </a:r>
          </a:p>
          <a:p>
            <a:pPr algn="ctr"/>
            <a:endParaRPr lang="en-IN" sz="2400" dirty="0"/>
          </a:p>
        </p:txBody>
      </p:sp>
      <p:pic>
        <p:nvPicPr>
          <p:cNvPr id="7" name="Picture 6">
            <a:extLst>
              <a:ext uri="{FF2B5EF4-FFF2-40B4-BE49-F238E27FC236}">
                <a16:creationId xmlns:a16="http://schemas.microsoft.com/office/drawing/2014/main" id="{050AFD9E-1E59-4607-B375-3BECD3288AFC}"/>
              </a:ext>
            </a:extLst>
          </p:cNvPr>
          <p:cNvPicPr>
            <a:picLocks noChangeAspect="1"/>
          </p:cNvPicPr>
          <p:nvPr/>
        </p:nvPicPr>
        <p:blipFill rotWithShape="1">
          <a:blip r:embed="rId3">
            <a:extLst>
              <a:ext uri="{28A0092B-C50C-407E-A947-70E740481C1C}">
                <a14:useLocalDpi xmlns:a14="http://schemas.microsoft.com/office/drawing/2010/main" val="0"/>
              </a:ext>
            </a:extLst>
          </a:blip>
          <a:srcRect t="28876" b="5064"/>
          <a:stretch/>
        </p:blipFill>
        <p:spPr>
          <a:xfrm>
            <a:off x="454860" y="1960098"/>
            <a:ext cx="6368313" cy="2366366"/>
          </a:xfrm>
          <a:prstGeom prst="rect">
            <a:avLst/>
          </a:prstGeom>
        </p:spPr>
      </p:pic>
      <p:pic>
        <p:nvPicPr>
          <p:cNvPr id="10" name="Picture 9">
            <a:extLst>
              <a:ext uri="{FF2B5EF4-FFF2-40B4-BE49-F238E27FC236}">
                <a16:creationId xmlns:a16="http://schemas.microsoft.com/office/drawing/2014/main" id="{2AF703A9-DE81-4E17-8D49-2427A06C0B89}"/>
              </a:ext>
            </a:extLst>
          </p:cNvPr>
          <p:cNvPicPr>
            <a:picLocks noChangeAspect="1"/>
          </p:cNvPicPr>
          <p:nvPr/>
        </p:nvPicPr>
        <p:blipFill rotWithShape="1">
          <a:blip r:embed="rId4">
            <a:extLst>
              <a:ext uri="{28A0092B-C50C-407E-A947-70E740481C1C}">
                <a14:useLocalDpi xmlns:a14="http://schemas.microsoft.com/office/drawing/2010/main" val="0"/>
              </a:ext>
            </a:extLst>
          </a:blip>
          <a:srcRect l="58880" t="31517" r="5318" b="10408"/>
          <a:stretch/>
        </p:blipFill>
        <p:spPr>
          <a:xfrm>
            <a:off x="7309934" y="1970315"/>
            <a:ext cx="4715059" cy="4302148"/>
          </a:xfrm>
          <a:prstGeom prst="rect">
            <a:avLst/>
          </a:prstGeom>
        </p:spPr>
      </p:pic>
      <p:sp>
        <p:nvSpPr>
          <p:cNvPr id="2" name="Rectangle 1">
            <a:extLst>
              <a:ext uri="{FF2B5EF4-FFF2-40B4-BE49-F238E27FC236}">
                <a16:creationId xmlns:a16="http://schemas.microsoft.com/office/drawing/2014/main" id="{6B2DCA23-8AB4-4944-B148-C8CB738385A9}"/>
              </a:ext>
            </a:extLst>
          </p:cNvPr>
          <p:cNvSpPr/>
          <p:nvPr/>
        </p:nvSpPr>
        <p:spPr>
          <a:xfrm>
            <a:off x="11774078" y="1960098"/>
            <a:ext cx="348792" cy="4421848"/>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Tree>
    <p:extLst>
      <p:ext uri="{BB962C8B-B14F-4D97-AF65-F5344CB8AC3E}">
        <p14:creationId xmlns:p14="http://schemas.microsoft.com/office/powerpoint/2010/main" val="1499466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1732</Words>
  <Application>Microsoft Office PowerPoint</Application>
  <PresentationFormat>Widescreen</PresentationFormat>
  <Paragraphs>109</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Soham Das</dc:creator>
  <cp:lastModifiedBy>Soham Das</cp:lastModifiedBy>
  <cp:revision>4</cp:revision>
  <dcterms:created xsi:type="dcterms:W3CDTF">2022-04-08T02:00:47Z</dcterms:created>
  <dcterms:modified xsi:type="dcterms:W3CDTF">2022-04-08T04:43:34Z</dcterms:modified>
</cp:coreProperties>
</file>